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3" r:id="rId4"/>
    <p:sldId id="274" r:id="rId5"/>
    <p:sldId id="257" r:id="rId6"/>
    <p:sldId id="283" r:id="rId7"/>
    <p:sldId id="282" r:id="rId8"/>
    <p:sldId id="288" r:id="rId9"/>
    <p:sldId id="258" r:id="rId10"/>
    <p:sldId id="259" r:id="rId11"/>
    <p:sldId id="281" r:id="rId12"/>
    <p:sldId id="275" r:id="rId13"/>
    <p:sldId id="260" r:id="rId14"/>
    <p:sldId id="261" r:id="rId15"/>
    <p:sldId id="263" r:id="rId16"/>
    <p:sldId id="264" r:id="rId17"/>
    <p:sldId id="284" r:id="rId18"/>
    <p:sldId id="276" r:id="rId19"/>
    <p:sldId id="285" r:id="rId20"/>
    <p:sldId id="278" r:id="rId21"/>
    <p:sldId id="287" r:id="rId22"/>
    <p:sldId id="286" r:id="rId23"/>
    <p:sldId id="265" r:id="rId24"/>
    <p:sldId id="266" r:id="rId25"/>
    <p:sldId id="267" r:id="rId26"/>
    <p:sldId id="268" r:id="rId27"/>
    <p:sldId id="279" r:id="rId28"/>
    <p:sldId id="289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SCE%20Figure%201%20Demograph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esa\Documents\Cuba%20Bienestar%20Social,%20Educacion,%20Vivienda,%20Seguridad%20Soclal-17\Cuba%20Social%20Welfare%20Excell%20Tabl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SCE%20Figure%202%20EAP%20and%20employed%20EA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SCE%20Figure%203%20Unemployme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esa\Documents\Excell%20Graphs\Self-employed%202009-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SCE%20Figure%204%20Real%20Wag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SCE%20Figure%207%20Real%20Medium%20Pens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SCE%20Figure%208%20Health%20Personn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'[ASCE Figure 1 Demography.xlsx]Sheet1'!$B$1</c:f>
              <c:strCache>
                <c:ptCount val="1"/>
                <c:pt idx="0">
                  <c:v>Birth rate</c:v>
                </c:pt>
              </c:strCache>
            </c:strRef>
          </c:tx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2.50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00-401E-890E-4F66E10FF4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2.20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00-401E-890E-4F66E10FF45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00-401E-890E-4F66E10FF45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00-401E-890E-4F66E10FF45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1.26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00-401E-890E-4F66E10FF45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00-401E-890E-4F66E10FF45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00-401E-890E-4F66E10FF45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1.12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00-401E-890E-4F66E10FF45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1.11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700-401E-890E-4F66E10FF450}"/>
                </c:ext>
              </c:extLst>
            </c:dLbl>
            <c:dLbl>
              <c:idx val="9"/>
              <c:layout>
                <c:manualLayout>
                  <c:x val="-2.5487211950929064E-2"/>
                  <c:y val="-2.57946222444430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1.04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00-401E-890E-4F66E10FF450}"/>
                </c:ext>
              </c:extLst>
            </c:dLbl>
            <c:numFmt formatCode="0.00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1 Demography.xlsx]Sheet1'!$A$2:$A$11</c:f>
              <c:numCache>
                <c:formatCode>General</c:formatCode>
                <c:ptCount val="10"/>
                <c:pt idx="0">
                  <c:v>1953</c:v>
                </c:pt>
                <c:pt idx="1">
                  <c:v>1970</c:v>
                </c:pt>
                <c:pt idx="2">
                  <c:v>1981</c:v>
                </c:pt>
                <c:pt idx="3">
                  <c:v>2002</c:v>
                </c:pt>
                <c:pt idx="4">
                  <c:v>2006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'[ASCE Figure 1 Demography.xlsx]Sheet1'!$B$2:$B$11</c:f>
              <c:numCache>
                <c:formatCode>0.00</c:formatCode>
                <c:ptCount val="10"/>
                <c:pt idx="0">
                  <c:v>2.5</c:v>
                </c:pt>
                <c:pt idx="1">
                  <c:v>2.2000000000000002</c:v>
                </c:pt>
                <c:pt idx="2">
                  <c:v>1.4</c:v>
                </c:pt>
                <c:pt idx="3">
                  <c:v>1.26</c:v>
                </c:pt>
                <c:pt idx="4">
                  <c:v>1.26</c:v>
                </c:pt>
                <c:pt idx="5">
                  <c:v>1.1200000000000001</c:v>
                </c:pt>
                <c:pt idx="6">
                  <c:v>1.1200000000000001</c:v>
                </c:pt>
                <c:pt idx="7">
                  <c:v>1.1200000000000001</c:v>
                </c:pt>
                <c:pt idx="8">
                  <c:v>1.1100000000000001</c:v>
                </c:pt>
                <c:pt idx="9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700-401E-890E-4F66E10FF450}"/>
            </c:ext>
          </c:extLst>
        </c:ser>
        <c:ser>
          <c:idx val="1"/>
          <c:order val="1"/>
          <c:tx>
            <c:strRef>
              <c:f>'[ASCE Figure 1 Demography.xlsx]Sheet1'!$C$1</c:f>
              <c:strCache>
                <c:ptCount val="1"/>
                <c:pt idx="0">
                  <c:v>Population growth rate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3566374137153578E-2"/>
                  <c:y val="1.5178345560333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00-401E-890E-4F66E10FF450}"/>
                </c:ext>
              </c:extLst>
            </c:dLbl>
            <c:dLbl>
              <c:idx val="1"/>
              <c:layout>
                <c:manualLayout>
                  <c:x val="-5.1845504606041912E-2"/>
                  <c:y val="2.60078023407021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700-401E-890E-4F66E10FF450}"/>
                </c:ext>
              </c:extLst>
            </c:dLbl>
            <c:dLbl>
              <c:idx val="2"/>
              <c:layout>
                <c:manualLayout>
                  <c:x val="-6.6551386958983133E-2"/>
                  <c:y val="7.80234070221066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700-401E-890E-4F66E10FF450}"/>
                </c:ext>
              </c:extLst>
            </c:dLbl>
            <c:dLbl>
              <c:idx val="3"/>
              <c:layout>
                <c:manualLayout>
                  <c:x val="-3.8773609181205315E-2"/>
                  <c:y val="-2.08062418725619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700-401E-890E-4F66E10FF45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700-401E-890E-4F66E10FF45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700-401E-890E-4F66E10FF45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700-401E-890E-4F66E10FF450}"/>
                </c:ext>
              </c:extLst>
            </c:dLbl>
            <c:dLbl>
              <c:idx val="7"/>
              <c:layout>
                <c:manualLayout>
                  <c:x val="-5.164388867691095E-2"/>
                  <c:y val="-1.06873878306319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700-401E-890E-4F66E10FF45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700-401E-890E-4F66E10FF450}"/>
                </c:ext>
              </c:extLst>
            </c:dLbl>
            <c:dLbl>
              <c:idx val="9"/>
              <c:layout>
                <c:manualLayout>
                  <c:x val="-9.3618116017436179E-3"/>
                  <c:y val="4.490957729702046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0.002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700-401E-890E-4F66E10FF4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1 Demography.xlsx]Sheet1'!$A$2:$A$11</c:f>
              <c:numCache>
                <c:formatCode>General</c:formatCode>
                <c:ptCount val="10"/>
                <c:pt idx="0">
                  <c:v>1953</c:v>
                </c:pt>
                <c:pt idx="1">
                  <c:v>1970</c:v>
                </c:pt>
                <c:pt idx="2">
                  <c:v>1981</c:v>
                </c:pt>
                <c:pt idx="3">
                  <c:v>2002</c:v>
                </c:pt>
                <c:pt idx="4">
                  <c:v>2006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'[ASCE Figure 1 Demography.xlsx]Sheet1'!$C$2:$C$11</c:f>
              <c:numCache>
                <c:formatCode>0.00</c:formatCode>
                <c:ptCount val="10"/>
                <c:pt idx="0">
                  <c:v>2.11</c:v>
                </c:pt>
                <c:pt idx="1">
                  <c:v>2.16</c:v>
                </c:pt>
                <c:pt idx="2">
                  <c:v>1.1399999999999995</c:v>
                </c:pt>
                <c:pt idx="3">
                  <c:v>0.28000000000000008</c:v>
                </c:pt>
                <c:pt idx="4">
                  <c:v>-4.0000000000000015E-2</c:v>
                </c:pt>
                <c:pt idx="5">
                  <c:v>-7.0000000000000034E-2</c:v>
                </c:pt>
                <c:pt idx="6">
                  <c:v>0.33000000000000013</c:v>
                </c:pt>
                <c:pt idx="7">
                  <c:v>0.25</c:v>
                </c:pt>
                <c:pt idx="8">
                  <c:v>0.1</c:v>
                </c:pt>
                <c:pt idx="9">
                  <c:v>2.0000000000000009E-3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7700-401E-890E-4F66E10FF450}"/>
            </c:ext>
          </c:extLst>
        </c:ser>
        <c:ser>
          <c:idx val="2"/>
          <c:order val="2"/>
          <c:tx>
            <c:strRef>
              <c:f>'[ASCE Figure 1 Demography.xlsx]Sheet1'!$D$1</c:f>
              <c:strCache>
                <c:ptCount val="1"/>
                <c:pt idx="0">
                  <c:v>Population age 60 and above</c:v>
                </c:pt>
              </c:strCache>
            </c:strRef>
          </c:tx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700-401E-890E-4F66E10FF450}"/>
                </c:ext>
              </c:extLst>
            </c:dLbl>
            <c:dLbl>
              <c:idx val="2"/>
              <c:layout>
                <c:manualLayout>
                  <c:x val="-4.7353455818022791E-2"/>
                  <c:y val="-4.2910532922515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700-401E-890E-4F66E10FF45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700-401E-890E-4F66E10FF45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700-401E-890E-4F66E10FF45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700-401E-890E-4F66E10FF450}"/>
                </c:ext>
              </c:extLst>
            </c:dLbl>
            <c:dLbl>
              <c:idx val="9"/>
              <c:layout>
                <c:manualLayout>
                  <c:x val="-2.8834876543209789E-2"/>
                  <c:y val="-5.257227357449886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19.8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040123456790114E-2"/>
                      <c:h val="5.44202898550724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7700-401E-890E-4F66E10FF4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1 Demography.xlsx]Sheet1'!$A$2:$A$11</c:f>
              <c:numCache>
                <c:formatCode>General</c:formatCode>
                <c:ptCount val="10"/>
                <c:pt idx="0">
                  <c:v>1953</c:v>
                </c:pt>
                <c:pt idx="1">
                  <c:v>1970</c:v>
                </c:pt>
                <c:pt idx="2">
                  <c:v>1981</c:v>
                </c:pt>
                <c:pt idx="3">
                  <c:v>2002</c:v>
                </c:pt>
                <c:pt idx="4">
                  <c:v>2006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'[ASCE Figure 1 Demography.xlsx]Sheet1'!$D$2:$D$11</c:f>
              <c:numCache>
                <c:formatCode>0.0</c:formatCode>
                <c:ptCount val="10"/>
                <c:pt idx="0">
                  <c:v>6.9</c:v>
                </c:pt>
                <c:pt idx="1">
                  <c:v>9.1</c:v>
                </c:pt>
                <c:pt idx="2">
                  <c:v>10</c:v>
                </c:pt>
                <c:pt idx="3">
                  <c:v>14.7</c:v>
                </c:pt>
                <c:pt idx="4">
                  <c:v>15.9</c:v>
                </c:pt>
                <c:pt idx="5">
                  <c:v>18.7</c:v>
                </c:pt>
                <c:pt idx="6">
                  <c:v>18.7</c:v>
                </c:pt>
                <c:pt idx="7">
                  <c:v>19</c:v>
                </c:pt>
                <c:pt idx="8">
                  <c:v>19.399999999999999</c:v>
                </c:pt>
                <c:pt idx="9">
                  <c:v>19.399999999999999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7700-401E-890E-4F66E10FF4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1176960"/>
        <c:axId val="51178496"/>
      </c:lineChart>
      <c:catAx>
        <c:axId val="5117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1178496"/>
        <c:crosses val="autoZero"/>
        <c:auto val="1"/>
        <c:lblAlgn val="ctr"/>
        <c:lblOffset val="100"/>
        <c:noMultiLvlLbl val="0"/>
      </c:catAx>
      <c:valAx>
        <c:axId val="51178496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11769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'[Cuba Social Welfare Excell Tables.xlsx]Figure 9'!$B$1</c:f>
              <c:strCache>
                <c:ptCount val="1"/>
                <c:pt idx="0">
                  <c:v>Dwellings built (thousands)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55555555555554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02-417B-A83C-C98B95FD25A7}"/>
                </c:ext>
              </c:extLst>
            </c:dLbl>
            <c:dLbl>
              <c:idx val="3"/>
              <c:layout>
                <c:manualLayout>
                  <c:x val="3.0998012040947052E-3"/>
                  <c:y val="-8.02890405459654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02-417B-A83C-C98B95FD25A7}"/>
                </c:ext>
              </c:extLst>
            </c:dLbl>
            <c:dLbl>
              <c:idx val="4"/>
              <c:layout>
                <c:manualLayout>
                  <c:x val="-8.1923721798926076E-4"/>
                  <c:y val="3.84902710123900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02-417B-A83C-C98B95FD25A7}"/>
                </c:ext>
              </c:extLst>
            </c:dLbl>
            <c:dLbl>
              <c:idx val="8"/>
              <c:layout>
                <c:manualLayout>
                  <c:x val="-3.8461538461540068E-3"/>
                  <c:y val="-1.1515779866550808E-16"/>
                </c:manualLayout>
              </c:layout>
              <c:tx>
                <c:rich>
                  <a:bodyPr/>
                  <a:lstStyle/>
                  <a:p>
                    <a:fld id="{A35582D0-5014-412B-BBCF-915993742E6D}" type="VALUE">
                      <a:rPr lang="en-US"/>
                      <a:pPr/>
                      <a:t>[VALUE]</a:t>
                    </a:fld>
                    <a:r>
                      <a:rPr lang="en-US"/>
                      <a:t>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02-417B-A83C-C98B95FD25A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36D494A4-110B-4A5F-8727-301DFABAA249}" type="VALUE">
                      <a:rPr lang="en-US"/>
                      <a:pPr/>
                      <a:t>[VALUE]</a:t>
                    </a:fld>
                    <a:r>
                      <a:rPr lang="en-US"/>
                      <a:t>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02-417B-A83C-C98B95FD25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'[Cuba Social Welfare Excell Tables.xlsx]Figure 9'!$A$2:$A$12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'[Cuba Social Welfare Excell Tables.xlsx]Figure 9'!$B$2:$B$12</c:f>
              <c:numCache>
                <c:formatCode>General</c:formatCode>
                <c:ptCount val="11"/>
                <c:pt idx="0">
                  <c:v>111.4</c:v>
                </c:pt>
                <c:pt idx="1">
                  <c:v>52.6</c:v>
                </c:pt>
                <c:pt idx="2">
                  <c:v>44.8</c:v>
                </c:pt>
                <c:pt idx="3">
                  <c:v>35.1</c:v>
                </c:pt>
                <c:pt idx="4">
                  <c:v>33.9</c:v>
                </c:pt>
                <c:pt idx="5">
                  <c:v>32.5</c:v>
                </c:pt>
                <c:pt idx="6">
                  <c:v>32.1</c:v>
                </c:pt>
                <c:pt idx="7">
                  <c:v>25.6</c:v>
                </c:pt>
                <c:pt idx="8">
                  <c:v>25</c:v>
                </c:pt>
                <c:pt idx="9">
                  <c:v>23</c:v>
                </c:pt>
                <c:pt idx="10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02-417B-A83C-C98B95FD25A7}"/>
            </c:ext>
          </c:extLst>
        </c:ser>
        <c:ser>
          <c:idx val="1"/>
          <c:order val="1"/>
          <c:tx>
            <c:strRef>
              <c:f>'[Cuba Social Welfare Excell Tables.xlsx]Figure 9'!$C$1</c:f>
              <c:strCache>
                <c:ptCount val="1"/>
                <c:pt idx="0">
                  <c:v>Ratio per 1000 inhabitants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fld id="{AFA78687-1DF1-4537-B481-18B2B0E645FD}" type="VALUE">
                      <a:rPr lang="en-US"/>
                      <a:pPr/>
                      <a:t>[VALUE]</a:t>
                    </a:fld>
                    <a:r>
                      <a:rPr lang="en-US"/>
                      <a:t>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002-417B-A83C-C98B95FD25A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920AB70-7949-4BCF-B5D7-C4E168B5D204}" type="VALUE">
                      <a:rPr lang="en-US"/>
                      <a:pPr/>
                      <a:t>[VALUE]</a:t>
                    </a:fld>
                    <a:r>
                      <a:rPr lang="en-US"/>
                      <a:t>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002-417B-A83C-C98B95FD25A7}"/>
                </c:ext>
              </c:extLst>
            </c:dLbl>
            <c:dLbl>
              <c:idx val="9"/>
              <c:layout>
                <c:manualLayout>
                  <c:x val="8.5470085470085479E-3"/>
                  <c:y val="-1.1515779866550748E-16"/>
                </c:manualLayout>
              </c:layout>
              <c:tx>
                <c:rich>
                  <a:bodyPr/>
                  <a:lstStyle/>
                  <a:p>
                    <a:fld id="{C538972A-5F5B-45F8-AA62-326D31AA5D6C}" type="VALUE">
                      <a:rPr lang="en-US"/>
                      <a:pPr/>
                      <a:t>[VALUE]</a:t>
                    </a:fld>
                    <a:r>
                      <a:rPr lang="en-US"/>
                      <a:t>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002-417B-A83C-C98B95FD25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'[Cuba Social Welfare Excell Tables.xlsx]Figure 9'!$A$2:$A$12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'[Cuba Social Welfare Excell Tables.xlsx]Figure 9'!$C$2:$C$12</c:f>
              <c:numCache>
                <c:formatCode>General</c:formatCode>
                <c:ptCount val="11"/>
                <c:pt idx="0">
                  <c:v>9.9</c:v>
                </c:pt>
                <c:pt idx="1">
                  <c:v>4.5999999999999996</c:v>
                </c:pt>
                <c:pt idx="2">
                  <c:v>4</c:v>
                </c:pt>
                <c:pt idx="3">
                  <c:v>3.1</c:v>
                </c:pt>
                <c:pt idx="4">
                  <c:v>3</c:v>
                </c:pt>
                <c:pt idx="5">
                  <c:v>2.8</c:v>
                </c:pt>
                <c:pt idx="6">
                  <c:v>2.8</c:v>
                </c:pt>
                <c:pt idx="7">
                  <c:v>2.2999999999999998</c:v>
                </c:pt>
                <c:pt idx="8">
                  <c:v>2.2000000000000002</c:v>
                </c:pt>
                <c:pt idx="9">
                  <c:v>2</c:v>
                </c:pt>
                <c:pt idx="1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02-417B-A83C-C98B95FD25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75584"/>
        <c:axId val="97077120"/>
      </c:barChart>
      <c:catAx>
        <c:axId val="97075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7077120"/>
        <c:crosses val="autoZero"/>
        <c:auto val="1"/>
        <c:lblAlgn val="ctr"/>
        <c:lblOffset val="100"/>
        <c:noMultiLvlLbl val="0"/>
      </c:catAx>
      <c:valAx>
        <c:axId val="97077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7075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Gastos como % del presupuesto</c:v>
          </c:tx>
          <c:marker>
            <c:symbol val="none"/>
          </c:marker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2.0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69-41A8-93A4-6F4D1284FEC3}"/>
                </c:ext>
              </c:extLst>
            </c:dLbl>
            <c:dLbl>
              <c:idx val="10"/>
              <c:layout>
                <c:manualLayout>
                  <c:x val="-2.9481073497526364E-2"/>
                  <c:y val="-2.445771241404741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0.3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69-41A8-93A4-6F4D1284FE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'Figure 10'!$A$2:$A$12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'Figure 10'!$B$2:$B$12</c:f>
              <c:numCache>
                <c:formatCode>General</c:formatCode>
                <c:ptCount val="11"/>
                <c:pt idx="0">
                  <c:v>2.2000000000000002</c:v>
                </c:pt>
                <c:pt idx="1">
                  <c:v>2</c:v>
                </c:pt>
                <c:pt idx="2">
                  <c:v>2.1</c:v>
                </c:pt>
                <c:pt idx="3">
                  <c:v>1.5</c:v>
                </c:pt>
                <c:pt idx="4">
                  <c:v>1.1000000000000001</c:v>
                </c:pt>
                <c:pt idx="5">
                  <c:v>0.5</c:v>
                </c:pt>
                <c:pt idx="6">
                  <c:v>0.4</c:v>
                </c:pt>
                <c:pt idx="7">
                  <c:v>0.3</c:v>
                </c:pt>
                <c:pt idx="8">
                  <c:v>0.4</c:v>
                </c:pt>
                <c:pt idx="9">
                  <c:v>0.4</c:v>
                </c:pt>
                <c:pt idx="10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69-41A8-93A4-6F4D1284FEC3}"/>
            </c:ext>
          </c:extLst>
        </c:ser>
        <c:ser>
          <c:idx val="1"/>
          <c:order val="1"/>
          <c:tx>
            <c:v>Beneficiarios como % de la poblacion</c:v>
          </c:tx>
          <c:marker>
            <c:symbol val="none"/>
          </c:marker>
          <c:dLbls>
            <c:dLbl>
              <c:idx val="4"/>
              <c:layout>
                <c:manualLayout>
                  <c:x val="-1.6658480808710852E-2"/>
                  <c:y val="-4.480982640327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69-41A8-93A4-6F4D1284FE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'Figure 10'!$A$2:$A$12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'Figure 10'!$C$2:$C$12</c:f>
              <c:numCache>
                <c:formatCode>General</c:formatCode>
                <c:ptCount val="11"/>
                <c:pt idx="0">
                  <c:v>5.3</c:v>
                </c:pt>
                <c:pt idx="1">
                  <c:v>5.3</c:v>
                </c:pt>
                <c:pt idx="2">
                  <c:v>5.2</c:v>
                </c:pt>
                <c:pt idx="3">
                  <c:v>3.8</c:v>
                </c:pt>
                <c:pt idx="4">
                  <c:v>2.1</c:v>
                </c:pt>
                <c:pt idx="5">
                  <c:v>1.6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1.6</c:v>
                </c:pt>
                <c:pt idx="10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69-41A8-93A4-6F4D1284F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311872"/>
        <c:axId val="63714048"/>
      </c:lineChart>
      <c:catAx>
        <c:axId val="6331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714048"/>
        <c:crosses val="autoZero"/>
        <c:auto val="1"/>
        <c:lblAlgn val="ctr"/>
        <c:lblOffset val="100"/>
        <c:noMultiLvlLbl val="0"/>
      </c:catAx>
      <c:valAx>
        <c:axId val="63714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33118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Economically Active Population</c:v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2 EAP and employed EAP.xlsx]Sheet1'!$A$2:$A$8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'[ASCE Figure 2 EAP and employed EAP.xlsx]Sheet1'!$B$2:$B$8</c:f>
              <c:numCache>
                <c:formatCode>General</c:formatCode>
                <c:ptCount val="7"/>
                <c:pt idx="0">
                  <c:v>5112</c:v>
                </c:pt>
                <c:pt idx="1">
                  <c:v>5174</c:v>
                </c:pt>
                <c:pt idx="2">
                  <c:v>5078</c:v>
                </c:pt>
                <c:pt idx="3">
                  <c:v>5086</c:v>
                </c:pt>
                <c:pt idx="4">
                  <c:v>5106</c:v>
                </c:pt>
                <c:pt idx="5">
                  <c:v>4980</c:v>
                </c:pt>
                <c:pt idx="6">
                  <c:v>4868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25-4596-A5B7-45250CE099DC}"/>
            </c:ext>
          </c:extLst>
        </c:ser>
        <c:ser>
          <c:idx val="1"/>
          <c:order val="1"/>
          <c:tx>
            <c:v>Employed EAP</c:v>
          </c:tx>
          <c:marker>
            <c:symbol val="none"/>
          </c:marker>
          <c:dLbls>
            <c:dLbl>
              <c:idx val="6"/>
              <c:layout>
                <c:manualLayout>
                  <c:x val="-5.8041152874758559E-3"/>
                  <c:y val="-8.457515571747566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25-4596-A5B7-45250CE099DC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2 EAP and employed EAP.xlsx]Sheet1'!$A$2:$A$8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'[ASCE Figure 2 EAP and employed EAP.xlsx]Sheet1'!$C$2:$C$8</c:f>
              <c:numCache>
                <c:formatCode>General</c:formatCode>
                <c:ptCount val="7"/>
                <c:pt idx="0">
                  <c:v>4984</c:v>
                </c:pt>
                <c:pt idx="1">
                  <c:v>5010</c:v>
                </c:pt>
                <c:pt idx="2">
                  <c:v>4902</c:v>
                </c:pt>
                <c:pt idx="3">
                  <c:v>4919</c:v>
                </c:pt>
                <c:pt idx="4">
                  <c:v>4970</c:v>
                </c:pt>
                <c:pt idx="5">
                  <c:v>4860</c:v>
                </c:pt>
                <c:pt idx="6">
                  <c:v>4591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25-4596-A5B7-45250CE099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1308032"/>
        <c:axId val="51309568"/>
      </c:lineChart>
      <c:catAx>
        <c:axId val="5130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1309568"/>
        <c:crossesAt val="4400"/>
        <c:auto val="1"/>
        <c:lblAlgn val="ctr"/>
        <c:lblOffset val="100"/>
        <c:noMultiLvlLbl val="0"/>
      </c:catAx>
      <c:valAx>
        <c:axId val="51309568"/>
        <c:scaling>
          <c:orientation val="minMax"/>
          <c:min val="44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Thousands</a:t>
                </a:r>
              </a:p>
            </c:rich>
          </c:tx>
          <c:layout>
            <c:manualLayout>
              <c:xMode val="edge"/>
              <c:yMode val="edge"/>
              <c:x val="1.2456402590931698E-2"/>
              <c:y val="0.3300150843213561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1308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'[ASCE Figure 3 Unemployment.xlsx]Sheet1'!$B$1</c:f>
              <c:strCache>
                <c:ptCount val="1"/>
                <c:pt idx="0">
                  <c:v>Visible unemployment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5555555555555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FF-41B8-AB57-70BDFF6E523E}"/>
                </c:ext>
              </c:extLst>
            </c:dLbl>
            <c:dLbl>
              <c:idx val="3"/>
              <c:layout>
                <c:manualLayout>
                  <c:x val="-1.6666666666666607E-2"/>
                  <c:y val="-8.487556272013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FF-41B8-AB57-70BDFF6E523E}"/>
                </c:ext>
              </c:extLst>
            </c:dLbl>
            <c:dLbl>
              <c:idx val="4"/>
              <c:layout>
                <c:manualLayout>
                  <c:x val="-9.8039215686274508E-3"/>
                  <c:y val="3.84911470361817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FF-41B8-AB57-70BDFF6E523E}"/>
                </c:ext>
              </c:extLst>
            </c:dLbl>
            <c:dLbl>
              <c:idx val="8"/>
              <c:layout>
                <c:manualLayout>
                  <c:x val="-1.666666666666670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FF-41B8-AB57-70BDFF6E52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3 Unemployment.xlsx]Sheet1'!$A$2:$A$10</c:f>
              <c:numCache>
                <c:formatCode>General</c:formatCode>
                <c:ptCount val="9"/>
                <c:pt idx="0">
                  <c:v>1998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'[ASCE Figure 3 Unemployment.xlsx]Sheet1'!$B$2:$B$10</c:f>
              <c:numCache>
                <c:formatCode>General</c:formatCode>
                <c:ptCount val="9"/>
                <c:pt idx="0">
                  <c:v>6.6</c:v>
                </c:pt>
                <c:pt idx="1">
                  <c:v>1.6</c:v>
                </c:pt>
                <c:pt idx="2">
                  <c:v>1.7</c:v>
                </c:pt>
                <c:pt idx="3">
                  <c:v>2.5</c:v>
                </c:pt>
                <c:pt idx="4">
                  <c:v>3.2</c:v>
                </c:pt>
                <c:pt idx="5">
                  <c:v>3.5</c:v>
                </c:pt>
                <c:pt idx="6">
                  <c:v>3.3</c:v>
                </c:pt>
                <c:pt idx="7">
                  <c:v>2.7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FF-41B8-AB57-70BDFF6E523E}"/>
            </c:ext>
          </c:extLst>
        </c:ser>
        <c:ser>
          <c:idx val="1"/>
          <c:order val="1"/>
          <c:tx>
            <c:strRef>
              <c:f>'[ASCE Figure 3 Unemployment.xlsx]Sheet1'!$C$1</c:f>
              <c:strCache>
                <c:ptCount val="1"/>
                <c:pt idx="0">
                  <c:v>Hidden unemployment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444444444444403E-2"/>
                  <c:y val="-4.6296296296296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FF-41B8-AB57-70BDFF6E523E}"/>
                </c:ext>
              </c:extLst>
            </c:dLbl>
            <c:dLbl>
              <c:idx val="3"/>
              <c:layout>
                <c:manualLayout>
                  <c:x val="-1.274509803921570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FF-41B8-AB57-70BDFF6E523E}"/>
                </c:ext>
              </c:extLst>
            </c:dLbl>
            <c:dLbl>
              <c:idx val="4"/>
              <c:layout>
                <c:manualLayout>
                  <c:x val="-1.7156862745097999E-2"/>
                  <c:y val="3.84911470361817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FF-41B8-AB57-70BDFF6E523E}"/>
                </c:ext>
              </c:extLst>
            </c:dLbl>
            <c:dLbl>
              <c:idx val="8"/>
              <c:layout>
                <c:manualLayout>
                  <c:x val="-1.1111111111111101E-2"/>
                  <c:y val="4.6296296296296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FF-41B8-AB57-70BDFF6E52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3 Unemployment.xlsx]Sheet1'!$A$2:$A$10</c:f>
              <c:numCache>
                <c:formatCode>General</c:formatCode>
                <c:ptCount val="9"/>
                <c:pt idx="0">
                  <c:v>1998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'[ASCE Figure 3 Unemployment.xlsx]Sheet1'!$C$2:$C$10</c:f>
              <c:numCache>
                <c:formatCode>General</c:formatCode>
                <c:ptCount val="9"/>
                <c:pt idx="0">
                  <c:v>25.1</c:v>
                </c:pt>
                <c:pt idx="3">
                  <c:v>35.200000000000003</c:v>
                </c:pt>
                <c:pt idx="4">
                  <c:v>34.700000000000003</c:v>
                </c:pt>
                <c:pt idx="8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7FF-41B8-AB57-70BDFF6E523E}"/>
            </c:ext>
          </c:extLst>
        </c:ser>
        <c:ser>
          <c:idx val="2"/>
          <c:order val="2"/>
          <c:tx>
            <c:strRef>
              <c:f>'[ASCE Figure 3 Unemployment.xlsx]Sheet1'!$D$1</c:f>
              <c:strCache>
                <c:ptCount val="1"/>
                <c:pt idx="0">
                  <c:v>Total unemployment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3 Unemployment.xlsx]Sheet1'!$A$2:$A$10</c:f>
              <c:numCache>
                <c:formatCode>General</c:formatCode>
                <c:ptCount val="9"/>
                <c:pt idx="0">
                  <c:v>1998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'[ASCE Figure 3 Unemployment.xlsx]Sheet1'!$D$2:$D$10</c:f>
              <c:numCache>
                <c:formatCode>General</c:formatCode>
                <c:ptCount val="9"/>
                <c:pt idx="0">
                  <c:v>31.7</c:v>
                </c:pt>
                <c:pt idx="3">
                  <c:v>37.700000000000003</c:v>
                </c:pt>
                <c:pt idx="4">
                  <c:v>37.9</c:v>
                </c:pt>
                <c:pt idx="8">
                  <c:v>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7FF-41B8-AB57-70BDFF6E5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18400"/>
        <c:axId val="51736576"/>
      </c:barChart>
      <c:catAx>
        <c:axId val="5171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1736576"/>
        <c:crosses val="autoZero"/>
        <c:auto val="1"/>
        <c:lblAlgn val="ctr"/>
        <c:lblOffset val="100"/>
        <c:noMultiLvlLbl val="0"/>
      </c:catAx>
      <c:valAx>
        <c:axId val="517365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Percentage of EAP</a:t>
                </a:r>
              </a:p>
              <a:p>
                <a:pPr>
                  <a:defRPr sz="1600"/>
                </a:pP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17184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59114480641457"/>
          <c:y val="4.2402976326988251E-2"/>
          <c:w val="0.86466374659548817"/>
          <c:h val="0.882996203144509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'[Self-employed 2009-2017.xlsx]Sheet1'!$A$2:$A$13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'[Self-employed 2009-2017.xlsx]Sheet1'!$B$2:$B$13</c:f>
              <c:numCache>
                <c:formatCode>General</c:formatCode>
                <c:ptCount val="12"/>
                <c:pt idx="0">
                  <c:v>153</c:v>
                </c:pt>
                <c:pt idx="1">
                  <c:v>138</c:v>
                </c:pt>
                <c:pt idx="2">
                  <c:v>142</c:v>
                </c:pt>
                <c:pt idx="3">
                  <c:v>144</c:v>
                </c:pt>
                <c:pt idx="4">
                  <c:v>147</c:v>
                </c:pt>
                <c:pt idx="5">
                  <c:v>392</c:v>
                </c:pt>
                <c:pt idx="6">
                  <c:v>405</c:v>
                </c:pt>
                <c:pt idx="7">
                  <c:v>444</c:v>
                </c:pt>
                <c:pt idx="8">
                  <c:v>483</c:v>
                </c:pt>
                <c:pt idx="9">
                  <c:v>502</c:v>
                </c:pt>
                <c:pt idx="10">
                  <c:v>535</c:v>
                </c:pt>
                <c:pt idx="11">
                  <c:v>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70-4961-9B0F-70FE4D663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644736"/>
        <c:axId val="54647808"/>
      </c:barChart>
      <c:catAx>
        <c:axId val="5464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647808"/>
        <c:crosses val="autoZero"/>
        <c:auto val="1"/>
        <c:lblAlgn val="ctr"/>
        <c:lblOffset val="100"/>
        <c:noMultiLvlLbl val="0"/>
      </c:catAx>
      <c:valAx>
        <c:axId val="546478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Thousands</a:t>
                </a:r>
              </a:p>
              <a:p>
                <a:pPr>
                  <a:defRPr/>
                </a:pP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4644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71208619519885E-2"/>
          <c:y val="4.2330493388641914E-2"/>
          <c:w val="0.91489724314841714"/>
          <c:h val="0.88372993202348182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0"/>
              <c:layout>
                <c:manualLayout>
                  <c:x val="-2.7305933146962908E-2"/>
                  <c:y val="-1.60423756178743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91-41E2-A7E6-0B65CE83EADA}"/>
                </c:ext>
              </c:extLst>
            </c:dLbl>
            <c:dLbl>
              <c:idx val="1"/>
              <c:layout>
                <c:manualLayout>
                  <c:x val="-1.1484154758433266E-3"/>
                  <c:y val="-3.461055044175827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91-41E2-A7E6-0B65CE83EADA}"/>
                </c:ext>
              </c:extLst>
            </c:dLbl>
            <c:dLbl>
              <c:idx val="2"/>
              <c:layout>
                <c:manualLayout>
                  <c:x val="-4.3574092912851813E-3"/>
                  <c:y val="-3.4444058057411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91-41E2-A7E6-0B65CE83EADA}"/>
                </c:ext>
              </c:extLst>
            </c:dLbl>
            <c:dLbl>
              <c:idx val="3"/>
              <c:layout>
                <c:manualLayout>
                  <c:x val="-1.2491489174229599E-2"/>
                  <c:y val="-3.70728698344884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91-41E2-A7E6-0B65CE83EADA}"/>
                </c:ext>
              </c:extLst>
            </c:dLbl>
            <c:dLbl>
              <c:idx val="4"/>
              <c:layout>
                <c:manualLayout>
                  <c:x val="-1.9273449160665708E-2"/>
                  <c:y val="-3.4444058057411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91-41E2-A7E6-0B65CE83EAD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91-41E2-A7E6-0B65CE83EAD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A2-4870-BEEB-5CCD265C34C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91-41E2-A7E6-0B65CE83EAD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91-41E2-A7E6-0B65CE83EAD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A2-4870-BEEB-5CCD265C34C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91-41E2-A7E6-0B65CE83EAD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91-41E2-A7E6-0B65CE83EADA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A91-41E2-A7E6-0B65CE83EAD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A91-41E2-A7E6-0B65CE83EAD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A91-41E2-A7E6-0B65CE83EADA}"/>
                </c:ext>
              </c:extLst>
            </c:dLbl>
            <c:dLbl>
              <c:idx val="17"/>
              <c:layout>
                <c:manualLayout>
                  <c:x val="-1.7557054853210293E-2"/>
                  <c:y val="-2.392881094910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A91-41E2-A7E6-0B65CE83EADA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A91-41E2-A7E6-0B65CE83EADA}"/>
                </c:ext>
              </c:extLst>
            </c:dLbl>
            <c:dLbl>
              <c:idx val="19"/>
              <c:layout>
                <c:manualLayout>
                  <c:x val="-2.7729888552808345E-2"/>
                  <c:y val="-3.444405805741159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25.0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A91-41E2-A7E6-0B65CE83EADA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A91-41E2-A7E6-0B65CE83EADA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A91-41E2-A7E6-0B65CE83EAD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A91-41E2-A7E6-0B65CE83EADA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A91-41E2-A7E6-0B65CE83EADA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A91-41E2-A7E6-0B65CE83EADA}"/>
                </c:ext>
              </c:extLst>
            </c:dLbl>
            <c:dLbl>
              <c:idx val="26"/>
              <c:layout>
                <c:manualLayout>
                  <c:x val="-4.7711796442111327E-2"/>
                  <c:y val="-2.3928875087797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A91-41E2-A7E6-0B65CE83EADA}"/>
                </c:ext>
              </c:extLst>
            </c:dLbl>
            <c:dLbl>
              <c:idx val="27"/>
              <c:layout>
                <c:manualLayout>
                  <c:x val="-1.2900991542722699E-3"/>
                  <c:y val="-3.01267975305903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A91-41E2-A7E6-0B65CE83EA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4 Real Wages.xlsx]Sheet1'!$A$2:$A$29</c:f>
              <c:numCache>
                <c:formatCode>General</c:formatCode>
                <c:ptCount val="28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</c:numCache>
            </c:numRef>
          </c:cat>
          <c:val>
            <c:numRef>
              <c:f>'[ASCE Figure 4 Real Wages.xlsx]Sheet1'!$B$2:$B$29</c:f>
              <c:numCache>
                <c:formatCode>0.0</c:formatCode>
                <c:ptCount val="28"/>
                <c:pt idx="0">
                  <c:v>100</c:v>
                </c:pt>
                <c:pt idx="1">
                  <c:v>96.8</c:v>
                </c:pt>
                <c:pt idx="2">
                  <c:v>50</c:v>
                </c:pt>
                <c:pt idx="3">
                  <c:v>28.2</c:v>
                </c:pt>
                <c:pt idx="4">
                  <c:v>10.1</c:v>
                </c:pt>
                <c:pt idx="5">
                  <c:v>11.2</c:v>
                </c:pt>
                <c:pt idx="6">
                  <c:v>12.7</c:v>
                </c:pt>
                <c:pt idx="7">
                  <c:v>14.4</c:v>
                </c:pt>
                <c:pt idx="8">
                  <c:v>14.4</c:v>
                </c:pt>
                <c:pt idx="9">
                  <c:v>13.8</c:v>
                </c:pt>
                <c:pt idx="10">
                  <c:v>15.4</c:v>
                </c:pt>
                <c:pt idx="11">
                  <c:v>17</c:v>
                </c:pt>
                <c:pt idx="12">
                  <c:v>18.100000000000001</c:v>
                </c:pt>
                <c:pt idx="13">
                  <c:v>17.600000000000001</c:v>
                </c:pt>
                <c:pt idx="14">
                  <c:v>19.100000000000001</c:v>
                </c:pt>
                <c:pt idx="15">
                  <c:v>19.100000000000001</c:v>
                </c:pt>
                <c:pt idx="16">
                  <c:v>19.3</c:v>
                </c:pt>
                <c:pt idx="17">
                  <c:v>23.9</c:v>
                </c:pt>
                <c:pt idx="18">
                  <c:v>24.5</c:v>
                </c:pt>
                <c:pt idx="19">
                  <c:v>25</c:v>
                </c:pt>
                <c:pt idx="20">
                  <c:v>26</c:v>
                </c:pt>
                <c:pt idx="21">
                  <c:v>27.1</c:v>
                </c:pt>
                <c:pt idx="22">
                  <c:v>27.1</c:v>
                </c:pt>
                <c:pt idx="23">
                  <c:v>27.3</c:v>
                </c:pt>
                <c:pt idx="24">
                  <c:v>27.6</c:v>
                </c:pt>
                <c:pt idx="25">
                  <c:v>32.800000000000004</c:v>
                </c:pt>
                <c:pt idx="26">
                  <c:v>38.4</c:v>
                </c:pt>
                <c:pt idx="27">
                  <c:v>39.300000000000004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5A91-41E2-A7E6-0B65CE83E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784704"/>
        <c:axId val="51790592"/>
      </c:lineChart>
      <c:catAx>
        <c:axId val="5178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51790592"/>
        <c:crosses val="autoZero"/>
        <c:auto val="1"/>
        <c:lblAlgn val="ctr"/>
        <c:lblOffset val="100"/>
        <c:noMultiLvlLbl val="0"/>
      </c:catAx>
      <c:valAx>
        <c:axId val="51790592"/>
        <c:scaling>
          <c:orientation val="minMax"/>
          <c:max val="10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1784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2.8252405949256338E-2"/>
          <c:w val="0.71605314960629918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v>Porcentaje del gasto total</c:v>
          </c:tx>
          <c:marker>
            <c:symbol val="none"/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37-4E9F-B4E5-EC88DB48255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37-4E9F-B4E5-EC88DB48255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37-4E9F-B4E5-EC88DB48255A}"/>
                </c:ext>
              </c:extLst>
            </c:dLbl>
            <c:dLbl>
              <c:idx val="6"/>
              <c:layout>
                <c:manualLayout>
                  <c:x val="-3.1536722649553227E-2"/>
                  <c:y val="-4.738749894166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37-4E9F-B4E5-EC88DB48255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37-4E9F-B4E5-EC88DB48255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37-4E9F-B4E5-EC88DB48255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37-4E9F-B4E5-EC88DB4825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'Figure 5'!$A$2:$A$12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'Figure 5'!$B$2:$B$12</c:f>
              <c:numCache>
                <c:formatCode>General</c:formatCode>
                <c:ptCount val="11"/>
                <c:pt idx="0">
                  <c:v>53.4</c:v>
                </c:pt>
                <c:pt idx="1">
                  <c:v>55.4</c:v>
                </c:pt>
                <c:pt idx="2">
                  <c:v>53.1</c:v>
                </c:pt>
                <c:pt idx="3">
                  <c:v>54</c:v>
                </c:pt>
                <c:pt idx="4">
                  <c:v>53.1</c:v>
                </c:pt>
                <c:pt idx="5">
                  <c:v>53.6</c:v>
                </c:pt>
                <c:pt idx="6">
                  <c:v>48.2</c:v>
                </c:pt>
                <c:pt idx="7">
                  <c:v>51.1</c:v>
                </c:pt>
                <c:pt idx="8">
                  <c:v>50</c:v>
                </c:pt>
                <c:pt idx="9">
                  <c:v>47.3</c:v>
                </c:pt>
                <c:pt idx="10">
                  <c:v>47.1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F37-4E9F-B4E5-EC88DB48255A}"/>
            </c:ext>
          </c:extLst>
        </c:ser>
        <c:ser>
          <c:idx val="1"/>
          <c:order val="1"/>
          <c:tx>
            <c:v>Porcentaje del PIB</c:v>
          </c:tx>
          <c:marker>
            <c:symbol val="none"/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37-4E9F-B4E5-EC88DB48255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37-4E9F-B4E5-EC88DB48255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37-4E9F-B4E5-EC88DB48255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37-4E9F-B4E5-EC88DB48255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37-4E9F-B4E5-EC88DB48255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37-4E9F-B4E5-EC88DB4825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'Figure 5'!$A$2:$A$12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'Figure 5'!$C$2:$C$12</c:f>
              <c:numCache>
                <c:formatCode>General</c:formatCode>
                <c:ptCount val="11"/>
                <c:pt idx="0">
                  <c:v>28.9</c:v>
                </c:pt>
                <c:pt idx="1">
                  <c:v>33.200000000000003</c:v>
                </c:pt>
                <c:pt idx="2">
                  <c:v>36.6</c:v>
                </c:pt>
                <c:pt idx="3">
                  <c:v>36.299999999999997</c:v>
                </c:pt>
                <c:pt idx="4">
                  <c:v>33.9</c:v>
                </c:pt>
                <c:pt idx="5">
                  <c:v>32.6</c:v>
                </c:pt>
                <c:pt idx="6">
                  <c:v>29.6</c:v>
                </c:pt>
                <c:pt idx="7">
                  <c:v>27.3</c:v>
                </c:pt>
                <c:pt idx="8">
                  <c:v>28.7</c:v>
                </c:pt>
                <c:pt idx="9">
                  <c:v>28.2</c:v>
                </c:pt>
                <c:pt idx="10">
                  <c:v>28.1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F37-4E9F-B4E5-EC88DB482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203904"/>
        <c:axId val="96205440"/>
      </c:lineChart>
      <c:catAx>
        <c:axId val="9620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205440"/>
        <c:crosses val="autoZero"/>
        <c:auto val="1"/>
        <c:lblAlgn val="ctr"/>
        <c:lblOffset val="100"/>
        <c:noMultiLvlLbl val="0"/>
      </c:catAx>
      <c:valAx>
        <c:axId val="96205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62039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Pension cost % GDP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44-421C-BE15-FB76BAFF496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44-421C-BE15-FB76BAFF496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44-421C-BE15-FB76BAFF496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44-421C-BE15-FB76BAFF49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'Figure 6'!$A$2:$A$12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'Figure 6'!$B$2:$B$12</c:f>
              <c:numCache>
                <c:formatCode>General</c:formatCode>
                <c:ptCount val="11"/>
                <c:pt idx="0">
                  <c:v>6.7</c:v>
                </c:pt>
                <c:pt idx="1">
                  <c:v>6.4</c:v>
                </c:pt>
                <c:pt idx="2">
                  <c:v>7.1</c:v>
                </c:pt>
                <c:pt idx="3">
                  <c:v>7.6</c:v>
                </c:pt>
                <c:pt idx="4">
                  <c:v>7.6</c:v>
                </c:pt>
                <c:pt idx="5">
                  <c:v>7.4</c:v>
                </c:pt>
                <c:pt idx="6">
                  <c:v>7.3</c:v>
                </c:pt>
                <c:pt idx="7">
                  <c:v>7.2</c:v>
                </c:pt>
                <c:pt idx="8">
                  <c:v>6.9</c:v>
                </c:pt>
                <c:pt idx="9">
                  <c:v>6.5</c:v>
                </c:pt>
                <c:pt idx="10">
                  <c:v>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344-421C-BE15-FB76BAFF496B}"/>
            </c:ext>
          </c:extLst>
        </c:ser>
        <c:ser>
          <c:idx val="1"/>
          <c:order val="1"/>
          <c:tx>
            <c:v>Deficit % GDP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800512295513635E-2"/>
                  <c:y val="-3.020690432788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44-421C-BE15-FB76BAFF496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44-421C-BE15-FB76BAFF496B}"/>
                </c:ext>
              </c:extLst>
            </c:dLbl>
            <c:dLbl>
              <c:idx val="2"/>
              <c:layout>
                <c:manualLayout>
                  <c:x val="-3.0379966549125181E-2"/>
                  <c:y val="-3.0206904327889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44-421C-BE15-FB76BAFF496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44-421C-BE15-FB76BAFF496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44-421C-BE15-FB76BAFF496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44-421C-BE15-FB76BAFF49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'Figure 6'!$A$2:$A$12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'Figure 6'!$C$2:$C$12</c:f>
              <c:numCache>
                <c:formatCode>General</c:formatCode>
                <c:ptCount val="11"/>
                <c:pt idx="0">
                  <c:v>2.5</c:v>
                </c:pt>
                <c:pt idx="1">
                  <c:v>2.2000000000000002</c:v>
                </c:pt>
                <c:pt idx="2">
                  <c:v>2.9</c:v>
                </c:pt>
                <c:pt idx="3">
                  <c:v>3.2</c:v>
                </c:pt>
                <c:pt idx="4">
                  <c:v>3</c:v>
                </c:pt>
                <c:pt idx="5">
                  <c:v>3</c:v>
                </c:pt>
                <c:pt idx="6">
                  <c:v>3.1</c:v>
                </c:pt>
                <c:pt idx="7">
                  <c:v>3.2</c:v>
                </c:pt>
                <c:pt idx="8">
                  <c:v>2.4</c:v>
                </c:pt>
                <c:pt idx="9">
                  <c:v>1.5</c:v>
                </c:pt>
                <c:pt idx="10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344-421C-BE15-FB76BAFF496B}"/>
            </c:ext>
          </c:extLst>
        </c:ser>
        <c:ser>
          <c:idx val="2"/>
          <c:order val="2"/>
          <c:tx>
            <c:v>Deficit % total cost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44-421C-BE15-FB76BAFF496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44-421C-BE15-FB76BAFF496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44-421C-BE15-FB76BAFF496B}"/>
                </c:ext>
              </c:extLst>
            </c:dLbl>
            <c:dLbl>
              <c:idx val="9"/>
              <c:layout>
                <c:manualLayout>
                  <c:x val="-2.1690827972346154E-2"/>
                  <c:y val="-5.19489598406404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44-421C-BE15-FB76BAFF49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'Figure 6'!$A$2:$A$12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'Figure 6'!$D$2:$D$12</c:f>
              <c:numCache>
                <c:formatCode>General</c:formatCode>
                <c:ptCount val="11"/>
                <c:pt idx="0">
                  <c:v>37.4</c:v>
                </c:pt>
                <c:pt idx="1">
                  <c:v>35.299999999999997</c:v>
                </c:pt>
                <c:pt idx="2">
                  <c:v>40.5</c:v>
                </c:pt>
                <c:pt idx="3">
                  <c:v>41.5</c:v>
                </c:pt>
                <c:pt idx="4">
                  <c:v>39.1</c:v>
                </c:pt>
                <c:pt idx="5">
                  <c:v>41</c:v>
                </c:pt>
                <c:pt idx="6">
                  <c:v>43.1</c:v>
                </c:pt>
                <c:pt idx="7">
                  <c:v>43.8</c:v>
                </c:pt>
                <c:pt idx="8">
                  <c:v>35.200000000000003</c:v>
                </c:pt>
                <c:pt idx="9">
                  <c:v>23.3</c:v>
                </c:pt>
                <c:pt idx="10">
                  <c:v>18.8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F344-421C-BE15-FB76BAFF4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9585824"/>
        <c:axId val="499581888"/>
      </c:lineChart>
      <c:catAx>
        <c:axId val="49958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581888"/>
        <c:crosses val="autoZero"/>
        <c:auto val="1"/>
        <c:lblAlgn val="ctr"/>
        <c:lblOffset val="100"/>
        <c:noMultiLvlLbl val="0"/>
      </c:catAx>
      <c:valAx>
        <c:axId val="49958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58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0"/>
              <c:layout>
                <c:manualLayout>
                  <c:x val="-3.5375113659851472E-2"/>
                  <c:y val="-3.01680573510400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22-4968-898B-E1286CF2EFF0}"/>
                </c:ext>
              </c:extLst>
            </c:dLbl>
            <c:dLbl>
              <c:idx val="1"/>
              <c:layout>
                <c:manualLayout>
                  <c:x val="4.886993886336382E-3"/>
                  <c:y val="1.034003212285008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22-4968-898B-E1286CF2EFF0}"/>
                </c:ext>
              </c:extLst>
            </c:dLbl>
            <c:dLbl>
              <c:idx val="2"/>
              <c:layout>
                <c:manualLayout>
                  <c:x val="-6.2164074614956119E-3"/>
                  <c:y val="-3.6351165980795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22-4968-898B-E1286CF2EFF0}"/>
                </c:ext>
              </c:extLst>
            </c:dLbl>
            <c:dLbl>
              <c:idx val="3"/>
              <c:layout>
                <c:manualLayout>
                  <c:x val="-1.0708661417322801E-2"/>
                  <c:y val="-5.0068587105624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22-4968-898B-E1286CF2EFF0}"/>
                </c:ext>
              </c:extLst>
            </c:dLbl>
            <c:dLbl>
              <c:idx val="4"/>
              <c:layout>
                <c:manualLayout>
                  <c:x val="-1.76886827961036E-2"/>
                  <c:y val="-6.3786008230452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22-4968-898B-E1286CF2EFF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22-4968-898B-E1286CF2EFF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22-4968-898B-E1286CF2EFF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22-4968-898B-E1286CF2EFF0}"/>
                </c:ext>
              </c:extLst>
            </c:dLbl>
            <c:dLbl>
              <c:idx val="9"/>
              <c:layout>
                <c:manualLayout>
                  <c:x val="-2.4092982641032292E-2"/>
                  <c:y val="-6.3786008230452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422-4968-898B-E1286CF2EFF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22-4968-898B-E1286CF2EFF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22-4968-898B-E1286CF2EFF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22-4968-898B-E1286CF2EFF0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25.0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422-4968-898B-E1286CF2EFF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22-4968-898B-E1286CF2EFF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422-4968-898B-E1286CF2EFF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422-4968-898B-E1286CF2EFF0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422-4968-898B-E1286CF2EFF0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422-4968-898B-E1286CF2EFF0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422-4968-898B-E1286CF2EFF0}"/>
                </c:ext>
              </c:extLst>
            </c:dLbl>
            <c:dLbl>
              <c:idx val="22"/>
              <c:layout>
                <c:manualLayout>
                  <c:x val="-4.5889101338432103E-2"/>
                  <c:y val="-5.144032921810709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422-4968-898B-E1286CF2EFF0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422-4968-898B-E1286CF2EFF0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422-4968-898B-E1286CF2EFF0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422-4968-898B-E1286CF2EFF0}"/>
                </c:ext>
              </c:extLst>
            </c:dLbl>
            <c:dLbl>
              <c:idx val="26"/>
              <c:layout>
                <c:manualLayout>
                  <c:x val="-6.16657382454344E-2"/>
                  <c:y val="-5.006858710562410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422-4968-898B-E1286CF2EF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7 Real Medium Pension.xlsx]Sheet1'!$A$2:$A$29</c:f>
              <c:numCache>
                <c:formatCode>General</c:formatCode>
                <c:ptCount val="28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</c:numCache>
            </c:numRef>
          </c:cat>
          <c:val>
            <c:numRef>
              <c:f>'[ASCE Figure 7 Real Medium Pension.xlsx]Sheet1'!$B$2:$B$29</c:f>
              <c:numCache>
                <c:formatCode>0.0</c:formatCode>
                <c:ptCount val="28"/>
                <c:pt idx="0">
                  <c:v>100</c:v>
                </c:pt>
                <c:pt idx="1">
                  <c:v>98.2</c:v>
                </c:pt>
                <c:pt idx="2">
                  <c:v>76.8</c:v>
                </c:pt>
                <c:pt idx="3">
                  <c:v>46.4</c:v>
                </c:pt>
                <c:pt idx="4">
                  <c:v>16.100000000000001</c:v>
                </c:pt>
                <c:pt idx="5">
                  <c:v>17.8</c:v>
                </c:pt>
                <c:pt idx="6">
                  <c:v>23.2</c:v>
                </c:pt>
                <c:pt idx="7">
                  <c:v>23.2</c:v>
                </c:pt>
                <c:pt idx="8">
                  <c:v>32.200000000000003</c:v>
                </c:pt>
                <c:pt idx="9">
                  <c:v>21.4</c:v>
                </c:pt>
                <c:pt idx="10">
                  <c:v>23.2</c:v>
                </c:pt>
                <c:pt idx="11">
                  <c:v>25</c:v>
                </c:pt>
                <c:pt idx="12">
                  <c:v>25</c:v>
                </c:pt>
                <c:pt idx="13">
                  <c:v>25</c:v>
                </c:pt>
                <c:pt idx="14">
                  <c:v>28.6</c:v>
                </c:pt>
                <c:pt idx="15">
                  <c:v>26.7</c:v>
                </c:pt>
                <c:pt idx="16">
                  <c:v>39.300000000000004</c:v>
                </c:pt>
                <c:pt idx="17">
                  <c:v>39.300000000000004</c:v>
                </c:pt>
                <c:pt idx="18">
                  <c:v>39.300000000000004</c:v>
                </c:pt>
                <c:pt idx="19">
                  <c:v>48.2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2422-4968-898B-E1286CF2E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203520"/>
        <c:axId val="52205056"/>
      </c:lineChart>
      <c:catAx>
        <c:axId val="5220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205056"/>
        <c:crosses val="autoZero"/>
        <c:auto val="1"/>
        <c:lblAlgn val="ctr"/>
        <c:lblOffset val="100"/>
        <c:noMultiLvlLbl val="0"/>
      </c:catAx>
      <c:valAx>
        <c:axId val="522050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Index Number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203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+mn-lt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541787020633688E-2"/>
          <c:y val="1.482993848126214E-2"/>
          <c:w val="0.88127596779383321"/>
          <c:h val="0.85361582839812145"/>
        </c:manualLayout>
      </c:layout>
      <c:lineChart>
        <c:grouping val="standard"/>
        <c:varyColors val="0"/>
        <c:ser>
          <c:idx val="0"/>
          <c:order val="0"/>
          <c:tx>
            <c:strRef>
              <c:f>'[ASCE Figure 8 Health Personnel.xlsx]Sheet1'!$B$1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167758328001422E-2"/>
                  <c:y val="-1.7260072138613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B9-4C56-85CA-E07F9DC1C99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B9-4C56-85CA-E07F9DC1C99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B9-4C56-85CA-E07F9DC1C99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B9-4C56-85CA-E07F9DC1C99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B9-4C56-85CA-E07F9DC1C99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B9-4C56-85CA-E07F9DC1C99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B9-4C56-85CA-E07F9DC1C99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B9-4C56-85CA-E07F9DC1C99E}"/>
                </c:ext>
              </c:extLst>
            </c:dLbl>
            <c:dLbl>
              <c:idx val="8"/>
              <c:layout>
                <c:manualLayout>
                  <c:x val="-1.3349064105361658E-2"/>
                  <c:y val="-9.96967116655987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B9-4C56-85CA-E07F9DC1C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8 Health Personnel.xlsx]Sheet1'!$A$2:$A$10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'[ASCE Figure 8 Health Personnel.xlsx]Sheet1'!$B$2:$B$10</c:f>
              <c:numCache>
                <c:formatCode>General</c:formatCode>
                <c:ptCount val="9"/>
                <c:pt idx="0">
                  <c:v>336</c:v>
                </c:pt>
                <c:pt idx="1">
                  <c:v>330</c:v>
                </c:pt>
                <c:pt idx="2">
                  <c:v>282</c:v>
                </c:pt>
                <c:pt idx="3">
                  <c:v>265</c:v>
                </c:pt>
                <c:pt idx="4">
                  <c:v>270</c:v>
                </c:pt>
                <c:pt idx="5">
                  <c:v>265</c:v>
                </c:pt>
                <c:pt idx="6">
                  <c:v>265</c:v>
                </c:pt>
                <c:pt idx="7">
                  <c:v>262</c:v>
                </c:pt>
                <c:pt idx="8">
                  <c:v>262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6B9-4C56-85CA-E07F9DC1C99E}"/>
            </c:ext>
          </c:extLst>
        </c:ser>
        <c:ser>
          <c:idx val="1"/>
          <c:order val="1"/>
          <c:tx>
            <c:strRef>
              <c:f>'[ASCE Figure 8 Health Personnel.xlsx]Sheet1'!$C$1</c:f>
              <c:strCache>
                <c:ptCount val="1"/>
                <c:pt idx="0">
                  <c:v>Nurses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5288941982299186E-2"/>
                  <c:y val="-9.969671166559829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B9-4C56-85CA-E07F9DC1C99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6B9-4C56-85CA-E07F9DC1C99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6B9-4C56-85CA-E07F9DC1C99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6B9-4C56-85CA-E07F9DC1C99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6B9-4C56-85CA-E07F9DC1C99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6B9-4C56-85CA-E07F9DC1C99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6B9-4C56-85CA-E07F9DC1C99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6B9-4C56-85CA-E07F9DC1C99E}"/>
                </c:ext>
              </c:extLst>
            </c:dLbl>
            <c:dLbl>
              <c:idx val="8"/>
              <c:layout>
                <c:manualLayout>
                  <c:x val="-6.7073743541568812E-3"/>
                  <c:y val="-3.6701141397422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6B9-4C56-85CA-E07F9DC1C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8 Health Personnel.xlsx]Sheet1'!$A$2:$A$10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'[ASCE Figure 8 Health Personnel.xlsx]Sheet1'!$C$2:$C$10</c:f>
              <c:numCache>
                <c:formatCode>General</c:formatCode>
                <c:ptCount val="9"/>
                <c:pt idx="0">
                  <c:v>107</c:v>
                </c:pt>
                <c:pt idx="1">
                  <c:v>106</c:v>
                </c:pt>
                <c:pt idx="2">
                  <c:v>103</c:v>
                </c:pt>
                <c:pt idx="3">
                  <c:v>96</c:v>
                </c:pt>
                <c:pt idx="4">
                  <c:v>82</c:v>
                </c:pt>
                <c:pt idx="5">
                  <c:v>88</c:v>
                </c:pt>
                <c:pt idx="6">
                  <c:v>90</c:v>
                </c:pt>
                <c:pt idx="7">
                  <c:v>90</c:v>
                </c:pt>
                <c:pt idx="8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36B9-4C56-85CA-E07F9DC1C99E}"/>
            </c:ext>
          </c:extLst>
        </c:ser>
        <c:ser>
          <c:idx val="2"/>
          <c:order val="2"/>
          <c:tx>
            <c:strRef>
              <c:f>'[ASCE Figure 8 Health Personnel.xlsx]Sheet1'!$D$1</c:f>
              <c:strCache>
                <c:ptCount val="1"/>
                <c:pt idx="0">
                  <c:v>Technicians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0925391019405804E-2"/>
                  <c:y val="-5.10940385185752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6B9-4C56-85CA-E07F9DC1C99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6B9-4C56-85CA-E07F9DC1C99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6B9-4C56-85CA-E07F9DC1C99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6B9-4C56-85CA-E07F9DC1C99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6B9-4C56-85CA-E07F9DC1C99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6B9-4C56-85CA-E07F9DC1C99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6B9-4C56-85CA-E07F9DC1C99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6B9-4C56-85CA-E07F9DC1C99E}"/>
                </c:ext>
              </c:extLst>
            </c:dLbl>
            <c:dLbl>
              <c:idx val="8"/>
              <c:layout>
                <c:manualLayout>
                  <c:x val="-1.1272898074213385E-2"/>
                  <c:y val="2.43013365735106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27524659464537E-2"/>
                      <c:h val="6.36817481654404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C-36B9-4C56-85CA-E07F9DC1C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8 Health Personnel.xlsx]Sheet1'!$A$2:$A$10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'[ASCE Figure 8 Health Personnel.xlsx]Sheet1'!$D$2:$D$10</c:f>
              <c:numCache>
                <c:formatCode>General</c:formatCode>
                <c:ptCount val="9"/>
                <c:pt idx="0">
                  <c:v>139</c:v>
                </c:pt>
                <c:pt idx="1">
                  <c:v>134</c:v>
                </c:pt>
                <c:pt idx="2">
                  <c:v>88</c:v>
                </c:pt>
                <c:pt idx="3">
                  <c:v>79</c:v>
                </c:pt>
                <c:pt idx="4">
                  <c:v>79</c:v>
                </c:pt>
                <c:pt idx="5">
                  <c:v>74</c:v>
                </c:pt>
                <c:pt idx="6">
                  <c:v>69</c:v>
                </c:pt>
                <c:pt idx="7">
                  <c:v>64</c:v>
                </c:pt>
                <c:pt idx="8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36B9-4C56-85CA-E07F9DC1C99E}"/>
            </c:ext>
          </c:extLst>
        </c:ser>
        <c:ser>
          <c:idx val="3"/>
          <c:order val="3"/>
          <c:tx>
            <c:strRef>
              <c:f>'[ASCE Figure 8 Health Personnel.xlsx]Sheet1'!$E$1</c:f>
              <c:strCache>
                <c:ptCount val="1"/>
                <c:pt idx="0">
                  <c:v>Doctors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676843588539222E-2"/>
                  <c:y val="-5.10940385185752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6B9-4C56-85CA-E07F9DC1C99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6B9-4C56-85CA-E07F9DC1C99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6B9-4C56-85CA-E07F9DC1C99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6B9-4C56-85CA-E07F9DC1C99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6B9-4C56-85CA-E07F9DC1C99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6B9-4C56-85CA-E07F9DC1C99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6B9-4C56-85CA-E07F9DC1C99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6B9-4C56-85CA-E07F9DC1C99E}"/>
                </c:ext>
              </c:extLst>
            </c:dLbl>
            <c:dLbl>
              <c:idx val="8"/>
              <c:layout>
                <c:manualLayout>
                  <c:x val="-2.949741662752605E-3"/>
                  <c:y val="-2.491365371552129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6B9-4C56-85CA-E07F9DC1C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8 Health Personnel.xlsx]Sheet1'!$A$2:$A$10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'[ASCE Figure 8 Health Personnel.xlsx]Sheet1'!$E$2:$E$10</c:f>
              <c:numCache>
                <c:formatCode>General</c:formatCode>
                <c:ptCount val="9"/>
                <c:pt idx="0">
                  <c:v>74</c:v>
                </c:pt>
                <c:pt idx="1">
                  <c:v>75</c:v>
                </c:pt>
                <c:pt idx="2">
                  <c:v>76</c:v>
                </c:pt>
                <c:pt idx="3">
                  <c:v>79</c:v>
                </c:pt>
                <c:pt idx="4">
                  <c:v>82</c:v>
                </c:pt>
                <c:pt idx="5">
                  <c:v>84</c:v>
                </c:pt>
                <c:pt idx="6">
                  <c:v>86</c:v>
                </c:pt>
                <c:pt idx="7">
                  <c:v>88</c:v>
                </c:pt>
                <c:pt idx="8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36B9-4C56-85CA-E07F9DC1C99E}"/>
            </c:ext>
          </c:extLst>
        </c:ser>
        <c:ser>
          <c:idx val="4"/>
          <c:order val="4"/>
          <c:tx>
            <c:strRef>
              <c:f>'[ASCE Figure 8 Health Personnel.xlsx]Sheet1'!$F$1</c:f>
              <c:strCache>
                <c:ptCount val="1"/>
                <c:pt idx="0">
                  <c:v>Family Doctors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676843588539222E-2"/>
                  <c:y val="-5.10940385185752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36B9-4C56-85CA-E07F9DC1C99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36B9-4C56-85CA-E07F9DC1C99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36B9-4C56-85CA-E07F9DC1C99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36B9-4C56-85CA-E07F9DC1C99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36B9-4C56-85CA-E07F9DC1C99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36B9-4C56-85CA-E07F9DC1C99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36B9-4C56-85CA-E07F9DC1C99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36B9-4C56-85CA-E07F9DC1C99E}"/>
                </c:ext>
              </c:extLst>
            </c:dLbl>
            <c:dLbl>
              <c:idx val="8"/>
              <c:layout>
                <c:manualLayout>
                  <c:x val="-2.949741662752468E-3"/>
                  <c:y val="-7.53953750920867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36B9-4C56-85CA-E07F9DC1C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'[ASCE Figure 8 Health Personnel.xlsx]Sheet1'!$A$2:$A$10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'[ASCE Figure 8 Health Personnel.xlsx]Sheet1'!$F$2:$F$10</c:f>
              <c:numCache>
                <c:formatCode>General</c:formatCode>
                <c:ptCount val="9"/>
                <c:pt idx="0">
                  <c:v>32</c:v>
                </c:pt>
                <c:pt idx="1">
                  <c:v>34</c:v>
                </c:pt>
                <c:pt idx="2">
                  <c:v>36</c:v>
                </c:pt>
                <c:pt idx="3">
                  <c:v>13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  <c:pt idx="7">
                  <c:v>13</c:v>
                </c:pt>
                <c:pt idx="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36B9-4C56-85CA-E07F9DC1C9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2611328"/>
        <c:axId val="52269056"/>
      </c:lineChart>
      <c:catAx>
        <c:axId val="5261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269056"/>
        <c:crosses val="autoZero"/>
        <c:auto val="1"/>
        <c:lblAlgn val="ctr"/>
        <c:lblOffset val="100"/>
        <c:noMultiLvlLbl val="0"/>
      </c:catAx>
      <c:valAx>
        <c:axId val="522690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400" dirty="0"/>
                  <a:t>Thousands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611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031423155438906"/>
          <c:y val="0.94052900077631141"/>
          <c:w val="0.77937153689122218"/>
          <c:h val="5.9470999223688606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3C18-02B2-4F9A-A80E-9524F712D99B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117C-9110-4924-9811-322A5880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4101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sz="2800" b="1" cap="all" dirty="0"/>
            </a:br>
            <a:br>
              <a:rPr lang="es-ES" sz="2800" b="1" cap="all" dirty="0"/>
            </a:br>
            <a:br>
              <a:rPr lang="es-ES" sz="2800" b="1" cap="all" dirty="0"/>
            </a:br>
            <a:r>
              <a:rPr lang="en-US" sz="2800" b="1" cap="all" dirty="0"/>
              <a:t>aging</a:t>
            </a:r>
            <a:r>
              <a:rPr lang="es-ES" sz="2800" b="1" cap="all"/>
              <a:t>, </a:t>
            </a:r>
            <a:r>
              <a:rPr lang="en-US" sz="2800" b="1" cap="all"/>
              <a:t>Employ’t, wages &amp; social </a:t>
            </a:r>
            <a:r>
              <a:rPr lang="en-US" sz="2800" b="1" cap="all" dirty="0"/>
              <a:t>welfare in Cuba: </a:t>
            </a:r>
            <a:r>
              <a:rPr lang="en-US" sz="2200" b="1" cap="all" dirty="0"/>
              <a:t>would they change under </a:t>
            </a:r>
            <a:r>
              <a:rPr lang="en-US" sz="2200" b="1" cap="all" dirty="0" err="1"/>
              <a:t>dIaz-canel</a:t>
            </a:r>
            <a:r>
              <a:rPr lang="en-US" sz="2200" b="1" cap="all" dirty="0"/>
              <a:t>?</a:t>
            </a:r>
            <a:br>
              <a:rPr lang="en-US" sz="2200" dirty="0"/>
            </a:br>
            <a:br>
              <a:rPr lang="en-US" sz="2200" dirty="0"/>
            </a:br>
            <a:br>
              <a:rPr lang="en-US" sz="2200" dirty="0"/>
            </a:br>
            <a:br>
              <a:rPr lang="en-US" sz="2800" dirty="0"/>
            </a:br>
            <a:r>
              <a:rPr lang="en-US" sz="2800" b="1" dirty="0"/>
              <a:t>Carmelo Mesa-Lago</a:t>
            </a:r>
            <a:br>
              <a:rPr lang="en-US" sz="2800" dirty="0"/>
            </a:br>
            <a:r>
              <a:rPr lang="en-US" sz="2200" dirty="0"/>
              <a:t>University of Pittsburgh</a:t>
            </a: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en-US" sz="2200" b="1" dirty="0" err="1"/>
              <a:t>Bildner</a:t>
            </a:r>
            <a:r>
              <a:rPr lang="en-US" sz="2200" b="1" dirty="0"/>
              <a:t> Center CUNY</a:t>
            </a:r>
            <a:br>
              <a:rPr lang="en-US" sz="2200" b="1" dirty="0"/>
            </a:br>
            <a:r>
              <a:rPr lang="en-US" sz="2200" b="1" dirty="0"/>
              <a:t>June 4, 2018</a:t>
            </a:r>
            <a:br>
              <a:rPr lang="en-US" sz="2000" dirty="0"/>
            </a:b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State Medium Wage Adjusted for Inflation</a:t>
            </a:r>
            <a:r>
              <a:rPr lang="es-ES" sz="2400" b="1" dirty="0"/>
              <a:t>, 1989-2016</a:t>
            </a:r>
            <a:endParaRPr lang="en-US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322262"/>
              </p:ext>
            </p:extLst>
          </p:nvPr>
        </p:nvGraphicFramePr>
        <p:xfrm>
          <a:off x="457200" y="12192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C2368-E120-4D03-B8AE-E9A7DF369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Income Inequality, 2016/2017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2EBFC7-0125-4422-AF57-3025F1803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152122"/>
              </p:ext>
            </p:extLst>
          </p:nvPr>
        </p:nvGraphicFramePr>
        <p:xfrm>
          <a:off x="609599" y="1600200"/>
          <a:ext cx="8077201" cy="4302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8740">
                  <a:extLst>
                    <a:ext uri="{9D8B030D-6E8A-4147-A177-3AD203B41FA5}">
                      <a16:colId xmlns:a16="http://schemas.microsoft.com/office/drawing/2014/main" val="3897769875"/>
                    </a:ext>
                  </a:extLst>
                </a:gridCol>
                <a:gridCol w="1183327">
                  <a:extLst>
                    <a:ext uri="{9D8B030D-6E8A-4147-A177-3AD203B41FA5}">
                      <a16:colId xmlns:a16="http://schemas.microsoft.com/office/drawing/2014/main" val="2670560272"/>
                    </a:ext>
                  </a:extLst>
                </a:gridCol>
                <a:gridCol w="1309638">
                  <a:extLst>
                    <a:ext uri="{9D8B030D-6E8A-4147-A177-3AD203B41FA5}">
                      <a16:colId xmlns:a16="http://schemas.microsoft.com/office/drawing/2014/main" val="598591520"/>
                    </a:ext>
                  </a:extLst>
                </a:gridCol>
                <a:gridCol w="1595496">
                  <a:extLst>
                    <a:ext uri="{9D8B030D-6E8A-4147-A177-3AD203B41FA5}">
                      <a16:colId xmlns:a16="http://schemas.microsoft.com/office/drawing/2014/main" val="160243153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>
                          <a:effectLst/>
                        </a:rPr>
                        <a:t>Type</a:t>
                      </a:r>
                      <a:r>
                        <a:rPr lang="en-US" sz="1600" b="1">
                          <a:effectLst/>
                        </a:rPr>
                        <a:t> of annual income by sector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CUP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CUC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   Ratio (based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  on wage 1.0)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046208"/>
                  </a:ext>
                </a:extLst>
              </a:tr>
              <a:tr h="363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State sector (2016)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086382"/>
                  </a:ext>
                </a:extLst>
              </a:tr>
              <a:tr h="363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1. Medium assistance benefit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1,764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614326"/>
                  </a:ext>
                </a:extLst>
              </a:tr>
              <a:tr h="363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2. Minimum wage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2,700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7998373"/>
                  </a:ext>
                </a:extLst>
              </a:tr>
              <a:tr h="363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3. Medium pension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3,323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133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0552532"/>
                  </a:ext>
                </a:extLst>
              </a:tr>
              <a:tr h="363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4. Medium wage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8,880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355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9471389"/>
                  </a:ext>
                </a:extLst>
              </a:tr>
              <a:tr h="363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Private sector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4753621"/>
                  </a:ext>
                </a:extLst>
              </a:tr>
              <a:tr h="363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5. Average remittance per capita (2016)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451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3581020"/>
                  </a:ext>
                </a:extLst>
              </a:tr>
              <a:tr h="363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6. Self-employed and tourism (2015)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1,900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5632394"/>
                  </a:ext>
                </a:extLst>
              </a:tr>
              <a:tr h="363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7. Luxury paladar (2017)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94,000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264.7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9284604"/>
                  </a:ext>
                </a:extLst>
              </a:tr>
              <a:tr h="4982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8. Lease mansion to tourists   (2017)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140,000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394.4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2510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938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IV. SOCIAL EXPENDITURE, 2006-2016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077291"/>
              </p:ext>
            </p:extLst>
          </p:nvPr>
        </p:nvGraphicFramePr>
        <p:xfrm>
          <a:off x="990600" y="1463040"/>
          <a:ext cx="7696200" cy="486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sz="2400" b="1" dirty="0"/>
            </a:br>
            <a:r>
              <a:rPr lang="es-ES" sz="2700" b="1" dirty="0"/>
              <a:t>V. SOCIAL SECURITY </a:t>
            </a:r>
            <a:r>
              <a:rPr lang="en-US" sz="2700" b="1" dirty="0"/>
              <a:t>PENSIONS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1800" b="1" dirty="0"/>
              <a:t>Pension reform in 2008 due to growing financial deficit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Payroll contribution 10% paid by employer raised to 12%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Contribution of 5% levy on high-wage workers (very few)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In 2013 the total contribution had to be 21% to finance deficit in </a:t>
            </a:r>
            <a:r>
              <a:rPr lang="en-US" sz="1800" b="1" u="sng" dirty="0"/>
              <a:t>that year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The state finances the deficit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Retirement age raised five years in 4-year period: men 65, women 60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Live expectancies at those ages highest in region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Age increase postpones retirement at least four years and cut pension costs  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Effect started in 2014 , and deficit/GDP fell to 18.8% in 2016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Costs might resume increase in 2019 or 2020 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In 1989, 3.6 active workers for one pensioner, falls to 2.9 in 2015 despite reform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Actuarial deficit huge, no valuation in last four decades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/>
              <a:t> 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Deficit</a:t>
            </a:r>
            <a:r>
              <a:rPr lang="es-ES" sz="2400" b="1" dirty="0"/>
              <a:t> in Social Security </a:t>
            </a:r>
            <a:r>
              <a:rPr lang="en-US" sz="2400" b="1" dirty="0"/>
              <a:t>Pensions</a:t>
            </a:r>
            <a:r>
              <a:rPr lang="es-ES" sz="2400" b="1" dirty="0"/>
              <a:t>, 2006-2016</a:t>
            </a:r>
            <a:endParaRPr lang="en-US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471706F-5E15-4466-B8E5-E8994D68FE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346814"/>
              </p:ext>
            </p:extLst>
          </p:nvPr>
        </p:nvGraphicFramePr>
        <p:xfrm>
          <a:off x="838200" y="1433512"/>
          <a:ext cx="7848600" cy="514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Pensions (continues)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/>
              <a:t>Another way to cut expenditures is keep “real” pensions low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Government has full discretion to adjust (among few countries in the region)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In 2016 real pension was half of the 1989 level, does not cover food needs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The medium real pension in 2017 was 286 CUP, equal to $11 monthly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Most pensioners need family help or foreign remittances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They are among the poorest groups in the population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Many work in the streets selling peanuts or other things or begging  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Medium Pension Adjusted to Inflation</a:t>
            </a:r>
            <a:r>
              <a:rPr lang="en-US" sz="2400" b="1"/>
              <a:t>,</a:t>
            </a:r>
            <a:r>
              <a:rPr lang="es-ES" sz="2400" b="1"/>
              <a:t> 1989-2016</a:t>
            </a:r>
            <a:endParaRPr lang="en-US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899593"/>
              </p:ext>
            </p:extLst>
          </p:nvPr>
        </p:nvGraphicFramePr>
        <p:xfrm>
          <a:off x="457200" y="1447800"/>
          <a:ext cx="82295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A83E9-50E9-4318-A99C-1206B0AEB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VI. HEALTH CARE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45C14-A085-4AC7-A741-8F55305E4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Number of hospitals declined 32% in 2007-2016</a:t>
            </a:r>
          </a:p>
          <a:p>
            <a:pPr marL="0" indent="0">
              <a:buNone/>
            </a:pPr>
            <a:endParaRPr lang="en-US" sz="1800" b="1" dirty="0"/>
          </a:p>
          <a:p>
            <a:r>
              <a:rPr lang="en-US" sz="1800" b="1" dirty="0"/>
              <a:t>Rural hospital closed in 2011, patients shifted to regional hospitals</a:t>
            </a:r>
          </a:p>
          <a:p>
            <a:endParaRPr lang="en-US" sz="1800" b="1" dirty="0"/>
          </a:p>
          <a:p>
            <a:r>
              <a:rPr lang="en-US" sz="1800" b="1" dirty="0"/>
              <a:t>Total health personnel decreased 22% in 2008-2016</a:t>
            </a:r>
          </a:p>
          <a:p>
            <a:endParaRPr lang="en-US" sz="1800" b="1" dirty="0"/>
          </a:p>
          <a:p>
            <a:r>
              <a:rPr lang="en-US" sz="1800" b="1" dirty="0"/>
              <a:t>Except for doctors that rose 21%, all other personnel fell</a:t>
            </a:r>
          </a:p>
          <a:p>
            <a:endParaRPr lang="en-US" sz="1800" b="1" dirty="0"/>
          </a:p>
          <a:p>
            <a:r>
              <a:rPr lang="en-US" sz="1800" b="1" dirty="0"/>
              <a:t>Family doctors shrunk 40% (the rest are abroad)</a:t>
            </a:r>
          </a:p>
          <a:p>
            <a:endParaRPr lang="en-US" sz="1800" b="1" dirty="0"/>
          </a:p>
          <a:p>
            <a:r>
              <a:rPr lang="en-US" sz="1800" b="1" dirty="0"/>
              <a:t>Severe scarcity of medicines</a:t>
            </a:r>
          </a:p>
          <a:p>
            <a:endParaRPr lang="en-US" sz="1800" b="1" dirty="0"/>
          </a:p>
          <a:p>
            <a:r>
              <a:rPr lang="en-US" sz="1800" b="1" dirty="0"/>
              <a:t>Access to and quality of health care has diminished</a:t>
            </a:r>
          </a:p>
          <a:p>
            <a:endParaRPr lang="en-US" sz="1800" b="1" dirty="0"/>
          </a:p>
          <a:p>
            <a:r>
              <a:rPr lang="en-US" sz="1800" b="1" dirty="0"/>
              <a:t>Infant mortality fell 5.3 to 4.2 in 2007-2014 (2</a:t>
            </a:r>
            <a:r>
              <a:rPr lang="en-US" sz="1800" b="1" baseline="30000" dirty="0"/>
              <a:t>nd</a:t>
            </a:r>
            <a:r>
              <a:rPr lang="en-US" sz="1800" b="1" dirty="0"/>
              <a:t> lowest in continent) 4.3 in 2015-2016</a:t>
            </a:r>
          </a:p>
          <a:p>
            <a:endParaRPr lang="en-US" sz="1800" b="1" dirty="0"/>
          </a:p>
          <a:p>
            <a:r>
              <a:rPr lang="en-US" sz="1800" b="1" dirty="0"/>
              <a:t>Maternal mortality rose from 31 to 42 in 2007-2016 (11 pp.)</a:t>
            </a:r>
          </a:p>
        </p:txBody>
      </p:sp>
    </p:spTree>
    <p:extLst>
      <p:ext uri="{BB962C8B-B14F-4D97-AF65-F5344CB8AC3E}">
        <p14:creationId xmlns:p14="http://schemas.microsoft.com/office/powerpoint/2010/main" val="39888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Decline in Health Care Personnel, 2008-2016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798381"/>
              </p:ext>
            </p:extLst>
          </p:nvPr>
        </p:nvGraphicFramePr>
        <p:xfrm>
          <a:off x="457200" y="12954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8D6DB-50BD-47CB-87AA-5887A5C5F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VII. EDUCATION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A31EB-3F8F-422E-8B19-4CA0CCA71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    Due to aging and cuts, educational enrollment </a:t>
            </a:r>
            <a:r>
              <a:rPr lang="en-US" sz="1800" b="1" u="sng" dirty="0"/>
              <a:t>fell</a:t>
            </a:r>
            <a:r>
              <a:rPr lang="en-US" sz="1800" b="1" dirty="0"/>
              <a:t> between its peak and 2015-16: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	Primary               19%</a:t>
            </a:r>
          </a:p>
          <a:p>
            <a:pPr marL="0" indent="0">
              <a:buNone/>
            </a:pPr>
            <a:r>
              <a:rPr lang="en-US" sz="1800" b="1" dirty="0"/>
              <a:t>   	   </a:t>
            </a:r>
            <a:r>
              <a:rPr lang="en-US" sz="1800" dirty="0"/>
              <a:t>Rural</a:t>
            </a:r>
            <a:r>
              <a:rPr lang="en-US" sz="1800" b="1" dirty="0"/>
              <a:t>                 25%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	Secondary           15%</a:t>
            </a:r>
          </a:p>
          <a:p>
            <a:pPr marL="0" indent="0">
              <a:buNone/>
            </a:pPr>
            <a:r>
              <a:rPr lang="en-US" sz="1800" b="1" dirty="0"/>
              <a:t>    	   </a:t>
            </a:r>
            <a:r>
              <a:rPr lang="en-US" sz="1800" dirty="0"/>
              <a:t>Rural</a:t>
            </a:r>
            <a:r>
              <a:rPr lang="en-US" sz="1800" b="1" dirty="0"/>
              <a:t>                  66%</a:t>
            </a:r>
          </a:p>
          <a:p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	Pre-university      32%</a:t>
            </a:r>
          </a:p>
          <a:p>
            <a:pPr marL="0" indent="0">
              <a:buNone/>
            </a:pPr>
            <a:r>
              <a:rPr lang="en-US" sz="1800" b="1" dirty="0"/>
              <a:t>    	   </a:t>
            </a:r>
            <a:r>
              <a:rPr lang="en-US" sz="1800" dirty="0"/>
              <a:t>Rural</a:t>
            </a:r>
            <a:r>
              <a:rPr lang="en-US" sz="1800" b="1" dirty="0"/>
              <a:t>                   82%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	University             78%</a:t>
            </a:r>
          </a:p>
        </p:txBody>
      </p:sp>
    </p:spTree>
    <p:extLst>
      <p:ext uri="{BB962C8B-B14F-4D97-AF65-F5344CB8AC3E}">
        <p14:creationId xmlns:p14="http://schemas.microsoft.com/office/powerpoint/2010/main" val="25105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Population aging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Employment and unemployment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Wages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Income inequality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Social expenditures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Pensions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Health care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Education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Housing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Poverty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Social Assistance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Conclusions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Can the situation change under Díaz-</a:t>
            </a:r>
            <a:r>
              <a:rPr lang="en-US" sz="1800" b="1" dirty="0" err="1"/>
              <a:t>Canel</a:t>
            </a:r>
            <a:r>
              <a:rPr lang="en-US" sz="1800" b="1" dirty="0"/>
              <a:t>?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800" b="1" dirty="0"/>
              <a:t>Data from ONEI (latest 2016-17),  some calculations by author</a:t>
            </a:r>
          </a:p>
          <a:p>
            <a:pPr lvl="1">
              <a:buNone/>
            </a:pPr>
            <a:endParaRPr lang="en-US" sz="1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University Enrollment 2007-2015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731181"/>
              </p:ext>
            </p:extLst>
          </p:nvPr>
        </p:nvGraphicFramePr>
        <p:xfrm>
          <a:off x="990600" y="1752600"/>
          <a:ext cx="7391400" cy="4343396"/>
        </p:xfrm>
        <a:graphic>
          <a:graphicData uri="http://schemas.openxmlformats.org/drawingml/2006/table">
            <a:tbl>
              <a:tblPr/>
              <a:tblGrid>
                <a:gridCol w="41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9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University Enrollment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es-ES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change</a:t>
                      </a:r>
                      <a:endParaRPr lang="es-ES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2007/1989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es-ES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change</a:t>
                      </a:r>
                      <a:endParaRPr lang="es-ES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2015/2007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Humanities/social sciences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3,943</a:t>
                      </a:r>
                      <a:endParaRPr lang="en-US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-91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Medicine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403</a:t>
                      </a:r>
                      <a:endParaRPr lang="en-US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-63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Economy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396</a:t>
                      </a:r>
                      <a:endParaRPr lang="en-US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-87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Physical education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381</a:t>
                      </a:r>
                      <a:endParaRPr lang="en-US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-91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Technical sciences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43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-35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Agronomy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38</a:t>
                      </a:r>
                      <a:endParaRPr lang="en-US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-68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8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-84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087674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Math/natural sciences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-39</a:t>
                      </a:r>
                      <a:endParaRPr lang="en-US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0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Art</a:t>
                      </a: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-38</a:t>
                      </a:r>
                      <a:endParaRPr lang="en-US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0</a:t>
                      </a:r>
                    </a:p>
                  </a:txBody>
                  <a:tcPr marL="73025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6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208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-78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C0190-D62E-4479-9B02-AEDD3226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VII.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1C866-0F6C-45AC-9412-0CD4334DA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End 2016 official housing deficit was 883,050 dwellings, previous was 600.000 </a:t>
            </a:r>
          </a:p>
          <a:p>
            <a:endParaRPr lang="en-US" sz="1800" b="1" dirty="0"/>
          </a:p>
          <a:p>
            <a:r>
              <a:rPr lang="en-US" sz="1800" b="1" dirty="0"/>
              <a:t>My estimate is more than 1 million</a:t>
            </a:r>
          </a:p>
          <a:p>
            <a:endParaRPr lang="en-US" sz="1800" dirty="0"/>
          </a:p>
          <a:p>
            <a:r>
              <a:rPr lang="en-US" sz="1800" b="1" dirty="0"/>
              <a:t>Dwelling construction fell 90% in 2006-2017</a:t>
            </a:r>
          </a:p>
          <a:p>
            <a:endParaRPr lang="en-US" sz="1800" b="1" dirty="0"/>
          </a:p>
          <a:p>
            <a:r>
              <a:rPr lang="en-US" sz="1800" b="1" dirty="0"/>
              <a:t>The ratio of units built per 1,000 inhabitants declined from 9.9 to 1.9</a:t>
            </a:r>
          </a:p>
          <a:p>
            <a:endParaRPr lang="en-US" sz="1800" b="1" dirty="0"/>
          </a:p>
          <a:p>
            <a:r>
              <a:rPr lang="en-US" sz="1800" b="1" dirty="0"/>
              <a:t>In 2011-2016, dwellings built by the state decreased from 72% to 42% of the total</a:t>
            </a:r>
          </a:p>
          <a:p>
            <a:endParaRPr lang="en-US" sz="1800" b="1" dirty="0"/>
          </a:p>
          <a:p>
            <a:r>
              <a:rPr lang="en-US" sz="1800" b="1" dirty="0"/>
              <a:t>Those built privately (population) rose from 28% to 58% of the total</a:t>
            </a:r>
          </a:p>
        </p:txBody>
      </p:sp>
    </p:spTree>
    <p:extLst>
      <p:ext uri="{BB962C8B-B14F-4D97-AF65-F5344CB8AC3E}">
        <p14:creationId xmlns:p14="http://schemas.microsoft.com/office/powerpoint/2010/main" val="1610864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F15FD-DF31-43F5-8183-D7403FBB6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Dwelling Construction, 2006-2017</a:t>
            </a:r>
            <a:endParaRPr lang="en-US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8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035299"/>
              </p:ext>
            </p:extLst>
          </p:nvPr>
        </p:nvGraphicFramePr>
        <p:xfrm>
          <a:off x="685800" y="1295400"/>
          <a:ext cx="777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8044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400" b="1" dirty="0"/>
              <a:t>IX. </a:t>
            </a:r>
            <a:r>
              <a:rPr lang="en-US" sz="2400" b="1" dirty="0"/>
              <a:t>POVERTY</a:t>
            </a:r>
            <a:r>
              <a:rPr lang="es-ES" sz="2400" b="1" dirty="0"/>
              <a:t> AND SOCIAL </a:t>
            </a:r>
            <a:r>
              <a:rPr lang="en-US" sz="2400" b="1" dirty="0"/>
              <a:t>ASSISTANCE</a:t>
            </a:r>
            <a:r>
              <a:rPr lang="es-ES" sz="2400" b="1" dirty="0"/>
              <a:t> </a:t>
            </a:r>
            <a:endParaRPr lang="es-E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/>
              <a:t>Poverty in Cuba has increased since de 1990s crisis (“The Special Period”)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In 2000 it was 20% in Havana City and probably worse in the rest of the country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There are no statistics but several factor have contribute to poverty: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/>
              <a:t>   Insufficient salaries to cover food needs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/>
              <a:t>  Extraction of products from the rationing list  and selling at market prices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/>
              <a:t>  Deterioration of health services, informal payments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Social assistance is needed to help the poor/needy but has decreased sharply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sz="2400" b="1" dirty="0"/>
            </a:br>
            <a:r>
              <a:rPr lang="es-ES" sz="2400" b="1" dirty="0"/>
              <a:t>Decline in Social </a:t>
            </a:r>
            <a:r>
              <a:rPr lang="en-US" sz="2400" b="1" dirty="0"/>
              <a:t>Assistance</a:t>
            </a:r>
            <a:r>
              <a:rPr lang="es-ES" sz="2400" b="1" dirty="0"/>
              <a:t>, 2006-2016</a:t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9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229831"/>
              </p:ext>
            </p:extLst>
          </p:nvPr>
        </p:nvGraphicFramePr>
        <p:xfrm>
          <a:off x="685800" y="1447800"/>
          <a:ext cx="7696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sz="2400" b="1" dirty="0"/>
            </a:br>
            <a:br>
              <a:rPr lang="es-ES" sz="2400" b="1" dirty="0"/>
            </a:br>
            <a:r>
              <a:rPr lang="en-US" sz="2400" b="1" dirty="0"/>
              <a:t>Elderly Receiving Social Pensions, 2007-2016</a:t>
            </a:r>
            <a:br>
              <a:rPr lang="en-US" sz="2400" dirty="0"/>
            </a:br>
            <a:r>
              <a:rPr lang="en-US" sz="2400" dirty="0"/>
              <a:t>(thousands and percentages)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0541"/>
              </p:ext>
            </p:extLst>
          </p:nvPr>
        </p:nvGraphicFramePr>
        <p:xfrm>
          <a:off x="685802" y="1905000"/>
          <a:ext cx="8000995" cy="2667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3104537456"/>
                    </a:ext>
                  </a:extLst>
                </a:gridCol>
              </a:tblGrid>
              <a:tr h="9087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latin typeface="Times New Roman"/>
                          <a:ea typeface="Calibri"/>
                        </a:rPr>
                        <a:t>Old-age assistance pensions</a:t>
                      </a:r>
                      <a:endParaRPr lang="en-US" sz="1600" noProof="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2007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2008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2009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2010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2011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2012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2013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2014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2015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2016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4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600" noProof="0"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noProof="0">
                          <a:latin typeface="Times New Roman"/>
                          <a:ea typeface="Calibri"/>
                        </a:rPr>
                        <a:t>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145.3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145.2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118.7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71.0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63.3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54.1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52.7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52.6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53.6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54.9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latin typeface="Times New Roman"/>
                          <a:ea typeface="Calibri"/>
                        </a:rPr>
                        <a:t>Index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100.0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99.9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81.7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48.9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43.6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37.2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36.4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36.2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36.9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37.7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sz="2800" b="1" dirty="0"/>
            </a:br>
            <a:r>
              <a:rPr lang="en-US" sz="2800" b="1" dirty="0"/>
              <a:t>X. CONCLUSIONS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/>
              <a:t>Cuba’s population is the oldest in the region, some adverse effects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Labor-force fall started in 2015, continued in 2016 and will accelerate in future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Unemployment + underemployment 28% of labor force 2015 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2016 medium state wage 61% lesser than in 1989, disincentive to productivity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Social expenditures shrank 8 pp. of budget and GDP in 2007-2016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Pension financial deficit 6.5% GDP cut short term, will expand medium term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Pension is half of the 1989 level and doesn’t cover food needs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All health-care personnel (save doctors) and facilities have been cut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Education enrollment shrunk 72% in 2007-2016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Dwellings built fell 90% in 2006-2017, official deficit rose to 883,000</a:t>
            </a:r>
          </a:p>
          <a:p>
            <a:pPr>
              <a:lnSpc>
                <a:spcPct val="150000"/>
              </a:lnSpc>
            </a:pPr>
            <a:endParaRPr lang="en-US" sz="1800" b="1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CONCLUSIONS (Continues)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/>
              <a:t>Poverty and income inequality have risen notably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Social assistance instead of expanding has contracted drastically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Economic reforms have not had tangible effects on the economy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But have worsened living standards among workers, pensioners, population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Conditions will aggravate unless the reforms are deepened/accelerated and a social safety net is established</a:t>
            </a:r>
            <a:endParaRPr lang="en-US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74E1F-1EBF-4DBD-8D4A-B2084C475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Would the situation change under Díaz-</a:t>
            </a:r>
            <a:r>
              <a:rPr lang="en-US" sz="2400" b="1" dirty="0" err="1"/>
              <a:t>Canel</a:t>
            </a:r>
            <a:r>
              <a:rPr lang="en-US" sz="2400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79A21-51CB-447A-ADFA-12F24093E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/>
              <a:t>The new President does not have direct power but it’ coming from Raúl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Raul </a:t>
            </a:r>
            <a:r>
              <a:rPr lang="en-US" sz="1600" b="1" dirty="0" err="1"/>
              <a:t>was’t</a:t>
            </a:r>
            <a:r>
              <a:rPr lang="en-US" sz="1600" b="1" dirty="0"/>
              <a:t> able to implement key important reforms (unification) how Díaz-</a:t>
            </a:r>
            <a:r>
              <a:rPr lang="en-US" sz="1600" b="1" dirty="0" err="1"/>
              <a:t>Canel</a:t>
            </a:r>
            <a:r>
              <a:rPr lang="en-US" sz="1600" b="1" dirty="0"/>
              <a:t> would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Constitution: Commander in Chief of Armed forces is the President (but is Raúl)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Díaz-</a:t>
            </a:r>
            <a:r>
              <a:rPr lang="en-US" sz="1600" b="1" dirty="0" err="1"/>
              <a:t>Canel</a:t>
            </a:r>
            <a:r>
              <a:rPr lang="en-US" sz="1600" b="1" dirty="0"/>
              <a:t> has been more than one month in power and has done/said nothing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May 1 parade presided by Raúl who gave speech, Díaz-</a:t>
            </a:r>
            <a:r>
              <a:rPr lang="en-US" sz="1600" b="1" dirty="0" err="1"/>
              <a:t>Canel</a:t>
            </a:r>
            <a:r>
              <a:rPr lang="en-US" sz="1600" b="1" dirty="0"/>
              <a:t> silent waving a flag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Social conditions cannot advance unless economic conditions improve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To achieve higher growth must return to structural reforms halted (some reversed) by Raúl 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Announcement of Constitution, wait and see if any significant changes</a:t>
            </a:r>
          </a:p>
        </p:txBody>
      </p:sp>
    </p:spTree>
    <p:extLst>
      <p:ext uri="{BB962C8B-B14F-4D97-AF65-F5344CB8AC3E}">
        <p14:creationId xmlns:p14="http://schemas.microsoft.com/office/powerpoint/2010/main" val="384669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I. POPULATION 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1600" b="1" dirty="0"/>
          </a:p>
          <a:p>
            <a:pPr>
              <a:lnSpc>
                <a:spcPct val="150000"/>
              </a:lnSpc>
            </a:pPr>
            <a:r>
              <a:rPr lang="en-US" sz="1800" b="1" dirty="0"/>
              <a:t>Birth rate the lowest in the continent since 1978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Net emigration rate increasing, -0.05% record in 2016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Falling (age 0-14), start decrease productive (15-65) and increase elderly (60+)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In 2016: 16.4% (young), 63.9% (productive) and 19.8% (elderly)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In 2030: 15.5%, 54.4% and 30.1% respectively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Dependency ratio will increase, heavier burden for productive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152400"/>
            <a:ext cx="8229600" cy="639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Population Aging in Cuba, 1953-2016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643306"/>
              </p:ext>
            </p:extLst>
          </p:nvPr>
        </p:nvGraphicFramePr>
        <p:xfrm>
          <a:off x="457200" y="12954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II. EMPLOYMENT AND UNEMPLOYMENT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7620000" cy="54102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/>
              <a:t>  </a:t>
            </a:r>
            <a:r>
              <a:rPr lang="en-US" sz="1800" b="1" dirty="0"/>
              <a:t> Employment is declining due to population aging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   2015 labor force fell for first time by 2.5% and by 2.2% in 2016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   Visible unemployment  lowest rate was 1.6% in 2006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    2010 R. Castro need fire 1 million unneeded state jobs (hidden </a:t>
            </a:r>
            <a:r>
              <a:rPr lang="en-US" sz="1800" b="1" dirty="0" err="1"/>
              <a:t>unemp’t</a:t>
            </a:r>
            <a:r>
              <a:rPr lang="en-US" sz="1800" b="1" dirty="0"/>
              <a:t>)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    Visible unemployment rose to 3.5% in 2012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    Non-state sector didn’t grow enough to create jobs for all to be dismissed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    Only 500,000 were actually fired and Raúl ended dismissals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    Visible unemployment fell to 2.4% in 2015 and to 2% in 2016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    State labor surplus growing again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    Unemployment + underemployment: 28% of labor force in 2015</a:t>
            </a:r>
          </a:p>
          <a:p>
            <a:r>
              <a:rPr lang="en-US" sz="1800" b="1" dirty="0"/>
              <a:t> </a:t>
            </a:r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BF604-5877-4BA3-8A6B-3498CC81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Economically Active Population and Employed EAP, 2010-2016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8609050-8D11-4679-90A7-3D3252881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508888"/>
              </p:ext>
            </p:extLst>
          </p:nvPr>
        </p:nvGraphicFramePr>
        <p:xfrm>
          <a:off x="609600" y="1371600"/>
          <a:ext cx="807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958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569CF-59A4-4026-8B0E-95930F166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Visible and Hidden Unemployment, 1998-2015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985219"/>
              </p:ext>
            </p:extLst>
          </p:nvPr>
        </p:nvGraphicFramePr>
        <p:xfrm>
          <a:off x="609600" y="1447800"/>
          <a:ext cx="80771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898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4078-C8ED-4C60-93E3-18BD89355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Growth in Self-employment: 2006-2017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366387"/>
              </p:ext>
            </p:extLst>
          </p:nvPr>
        </p:nvGraphicFramePr>
        <p:xfrm>
          <a:off x="609600" y="1466850"/>
          <a:ext cx="80772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75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500" b="1" dirty="0"/>
              <a:t>III. WAGES AND INCOME INEQUALITY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s-ES" sz="1800" b="1" dirty="0"/>
          </a:p>
          <a:p>
            <a:pPr>
              <a:lnSpc>
                <a:spcPct val="150000"/>
              </a:lnSpc>
            </a:pPr>
            <a:r>
              <a:rPr lang="en-US" sz="1800" b="1" dirty="0"/>
              <a:t>In 1989-1993, state medium wage adjusted to inflation fell by 90%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Slow partial recovery until 2016: still 39% of the 1989 level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In 2016 purchasing power of workers 61% below 1989, 27 years after</a:t>
            </a:r>
          </a:p>
          <a:p>
            <a:pPr>
              <a:lnSpc>
                <a:spcPct val="150000"/>
              </a:lnSpc>
            </a:pPr>
            <a:r>
              <a:rPr lang="en-US" sz="1800" b="1" dirty="0" err="1"/>
              <a:t>ECLAC</a:t>
            </a:r>
            <a:r>
              <a:rPr lang="en-US" sz="1800" b="1" dirty="0"/>
              <a:t> starts series in 2007 showing 15% increase in 2015, highest in the region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State medium real wage 740 CUP in 2016 equal to $30 monthly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This is the lowest in Latin America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Income in </a:t>
            </a:r>
            <a:r>
              <a:rPr lang="en-US" sz="1800" b="1" i="1" dirty="0"/>
              <a:t>paladar</a:t>
            </a:r>
            <a:r>
              <a:rPr lang="en-US" sz="1800" b="1" dirty="0"/>
              <a:t> 264 times higher than median state wage; lesser of house 394 times higher</a:t>
            </a:r>
          </a:p>
          <a:p>
            <a:pPr>
              <a:lnSpc>
                <a:spcPct val="150000"/>
              </a:lnSpc>
            </a:pPr>
            <a:r>
              <a:rPr lang="en-US" sz="1800" b="1" dirty="0"/>
              <a:t>Expansion of income inequality,  probably among the highest in the region 	</a:t>
            </a:r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7562</TotalTime>
  <Words>1505</Words>
  <Application>Microsoft Office PowerPoint</Application>
  <PresentationFormat>On-screen Show (4:3)</PresentationFormat>
  <Paragraphs>358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Office Theme</vt:lpstr>
      <vt:lpstr>   aging, Employ’t, wages &amp; social welfare in Cuba: would they change under dIaz-canel?    Carmelo Mesa-Lago University of Pittsburgh     Bildner Center CUNY June 4, 2018  </vt:lpstr>
      <vt:lpstr>SUMMARY</vt:lpstr>
      <vt:lpstr>I. POPULATION AGING</vt:lpstr>
      <vt:lpstr>Population Aging in Cuba, 1953-2016</vt:lpstr>
      <vt:lpstr>II. EMPLOYMENT AND UNEMPLOYMENT</vt:lpstr>
      <vt:lpstr>Economically Active Population and Employed EAP, 2010-2016</vt:lpstr>
      <vt:lpstr>Visible and Hidden Unemployment, 1998-2015</vt:lpstr>
      <vt:lpstr>Growth in Self-employment: 2006-2017</vt:lpstr>
      <vt:lpstr>III. WAGES AND INCOME INEQUALITY</vt:lpstr>
      <vt:lpstr>State Medium Wage Adjusted for Inflation, 1989-2016</vt:lpstr>
      <vt:lpstr>Income Inequality, 2016/2017</vt:lpstr>
      <vt:lpstr>IV. SOCIAL EXPENDITURE, 2006-2016</vt:lpstr>
      <vt:lpstr> V. SOCIAL SECURITY PENSIONS </vt:lpstr>
      <vt:lpstr>Deficit in Social Security Pensions, 2006-2016</vt:lpstr>
      <vt:lpstr>Pensions (continues)</vt:lpstr>
      <vt:lpstr>Medium Pension Adjusted to Inflation, 1989-2016</vt:lpstr>
      <vt:lpstr>VI. HEALTH CARE</vt:lpstr>
      <vt:lpstr>Decline in Health Care Personnel, 2008-2016 </vt:lpstr>
      <vt:lpstr>VII. EDUCATION</vt:lpstr>
      <vt:lpstr>University Enrollment 2007-2015 </vt:lpstr>
      <vt:lpstr>VII. HOUSING</vt:lpstr>
      <vt:lpstr>Dwelling Construction, 2006-2017</vt:lpstr>
      <vt:lpstr>IX. POVERTY AND SOCIAL ASSISTANCE </vt:lpstr>
      <vt:lpstr> Decline in Social Assistance, 2006-2016 </vt:lpstr>
      <vt:lpstr>  Elderly Receiving Social Pensions, 2007-2016 (thousands and percentages)  </vt:lpstr>
      <vt:lpstr> X. CONCLUSIONS </vt:lpstr>
      <vt:lpstr>CONCLUSIONS (Continues)</vt:lpstr>
      <vt:lpstr>Would the situation change under Díaz-Canel?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EMPLEO, SALARIOS Y SEGURIDAD SOCIAL EN Cuba   Carmelo Mesa-Lago Universidad de Pittsburgh</dc:title>
  <dc:creator>Mesa</dc:creator>
  <cp:lastModifiedBy>Carmelo Mesa-Lago</cp:lastModifiedBy>
  <cp:revision>586</cp:revision>
  <cp:lastPrinted>2018-05-29T18:46:03Z</cp:lastPrinted>
  <dcterms:created xsi:type="dcterms:W3CDTF">2017-01-20T21:59:52Z</dcterms:created>
  <dcterms:modified xsi:type="dcterms:W3CDTF">2018-05-29T18:50:00Z</dcterms:modified>
</cp:coreProperties>
</file>