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23"/>
  </p:notesMasterIdLst>
  <p:sldIdLst>
    <p:sldId id="267" r:id="rId7"/>
    <p:sldId id="283" r:id="rId8"/>
    <p:sldId id="270" r:id="rId9"/>
    <p:sldId id="272" r:id="rId10"/>
    <p:sldId id="284" r:id="rId11"/>
    <p:sldId id="285" r:id="rId12"/>
    <p:sldId id="286" r:id="rId13"/>
    <p:sldId id="275" r:id="rId14"/>
    <p:sldId id="258" r:id="rId15"/>
    <p:sldId id="278" r:id="rId16"/>
    <p:sldId id="279" r:id="rId17"/>
    <p:sldId id="277" r:id="rId18"/>
    <p:sldId id="281" r:id="rId19"/>
    <p:sldId id="282" r:id="rId20"/>
    <p:sldId id="265" r:id="rId21"/>
    <p:sldId id="266" r:id="rId2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20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87699E-4981-4AA9-9D5D-AAB197EFEF6E}" type="datetimeFigureOut">
              <a:rPr lang="es-MX" smtClean="0"/>
              <a:t>26/09/2018</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2DE73-CF0A-4B36-AFA6-F9A3CF3A7711}" type="slidenum">
              <a:rPr lang="es-MX" smtClean="0"/>
              <a:t>‹#›</a:t>
            </a:fld>
            <a:endParaRPr lang="es-MX"/>
          </a:p>
        </p:txBody>
      </p:sp>
    </p:spTree>
    <p:extLst>
      <p:ext uri="{BB962C8B-B14F-4D97-AF65-F5344CB8AC3E}">
        <p14:creationId xmlns:p14="http://schemas.microsoft.com/office/powerpoint/2010/main" val="32455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8C22DE73-CF0A-4B36-AFA6-F9A3CF3A7711}" type="slidenum">
              <a:rPr lang="es-MX" smtClean="0"/>
              <a:t>4</a:t>
            </a:fld>
            <a:endParaRPr lang="es-MX"/>
          </a:p>
        </p:txBody>
      </p:sp>
    </p:spTree>
    <p:extLst>
      <p:ext uri="{BB962C8B-B14F-4D97-AF65-F5344CB8AC3E}">
        <p14:creationId xmlns:p14="http://schemas.microsoft.com/office/powerpoint/2010/main" val="213182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095FDD11-EEF5-4AF5-9057-9157514095D1}" type="datetimeFigureOut">
              <a:rPr lang="es-MX" smtClean="0"/>
              <a:t>26/09/2018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CE0D05-FBD3-4084-93CF-E0F090EBB686}" type="slidenum">
              <a:rPr lang="es-MX" smtClean="0"/>
              <a:t>‹#›</a:t>
            </a:fld>
            <a:endParaRPr lang="es-MX"/>
          </a:p>
        </p:txBody>
      </p:sp>
    </p:spTree>
    <p:extLst>
      <p:ext uri="{BB962C8B-B14F-4D97-AF65-F5344CB8AC3E}">
        <p14:creationId xmlns:p14="http://schemas.microsoft.com/office/powerpoint/2010/main" val="392413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95FDD11-EEF5-4AF5-9057-9157514095D1}" type="datetimeFigureOut">
              <a:rPr lang="es-MX" smtClean="0"/>
              <a:t>26/09/2018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CE0D05-FBD3-4084-93CF-E0F090EBB686}" type="slidenum">
              <a:rPr lang="es-MX" smtClean="0"/>
              <a:t>‹#›</a:t>
            </a:fld>
            <a:endParaRPr lang="es-MX"/>
          </a:p>
        </p:txBody>
      </p:sp>
    </p:spTree>
    <p:extLst>
      <p:ext uri="{BB962C8B-B14F-4D97-AF65-F5344CB8AC3E}">
        <p14:creationId xmlns:p14="http://schemas.microsoft.com/office/powerpoint/2010/main" val="264612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95FDD11-EEF5-4AF5-9057-9157514095D1}" type="datetimeFigureOut">
              <a:rPr lang="es-MX" smtClean="0"/>
              <a:t>26/09/2018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CE0D05-FBD3-4084-93CF-E0F090EBB686}" type="slidenum">
              <a:rPr lang="es-MX" smtClean="0"/>
              <a:t>‹#›</a:t>
            </a:fld>
            <a:endParaRPr lang="es-MX"/>
          </a:p>
        </p:txBody>
      </p:sp>
    </p:spTree>
    <p:extLst>
      <p:ext uri="{BB962C8B-B14F-4D97-AF65-F5344CB8AC3E}">
        <p14:creationId xmlns:p14="http://schemas.microsoft.com/office/powerpoint/2010/main" val="3828062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MX">
                <a:solidFill>
                  <a:srgbClr val="FFFFFF"/>
                </a:solidFill>
              </a:endParaRPr>
            </a:p>
          </p:txBody>
        </p:sp>
        <p:sp>
          <p:nvSpPr>
            <p:cNvPr id="6" name="Freeform 4"/>
            <p:cNvSpPr>
              <a:spLocks/>
            </p:cNvSpPr>
            <p:nvPr/>
          </p:nvSpPr>
          <p:spPr bwMode="ltGray">
            <a:xfrm>
              <a:off x="528" y="2400"/>
              <a:ext cx="5232" cy="1920"/>
            </a:xfrm>
            <a:custGeom>
              <a:avLst/>
              <a:gdLst>
                <a:gd name="T0" fmla="*/ 0 w 4897"/>
                <a:gd name="T1" fmla="*/ 0 h 2182"/>
                <a:gd name="T2" fmla="*/ 0 w 4897"/>
                <a:gd name="T3" fmla="*/ 1486 h 2182"/>
                <a:gd name="T4" fmla="*/ 5972 w 4897"/>
                <a:gd name="T5" fmla="*/ 1486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MX">
                <a:solidFill>
                  <a:srgbClr val="FFFFFF"/>
                </a:solidFill>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grpSp>
      <p:sp>
        <p:nvSpPr>
          <p:cNvPr id="717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s-ES"/>
              <a:t>Haga clic para cambiar el estilo de título	</a:t>
            </a:r>
          </a:p>
        </p:txBody>
      </p:sp>
      <p:sp>
        <p:nvSpPr>
          <p:cNvPr id="71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s-ES"/>
              <a:t>Haga clic para modificar el estilo de subtítulo del patrón</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s-ES">
              <a:solidFill>
                <a:srgbClr val="FFFFFF"/>
              </a:solidFill>
            </a:endParaRPr>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s-ES">
              <a:solidFill>
                <a:srgbClr val="FFFFFF"/>
              </a:solidFill>
            </a:endParaRPr>
          </a:p>
        </p:txBody>
      </p:sp>
      <p:sp>
        <p:nvSpPr>
          <p:cNvPr id="13" name="Rectangle 13"/>
          <p:cNvSpPr>
            <a:spLocks noGrp="1" noChangeArrowheads="1"/>
          </p:cNvSpPr>
          <p:nvPr>
            <p:ph type="sldNum" sz="quarter" idx="12"/>
          </p:nvPr>
        </p:nvSpPr>
        <p:spPr/>
        <p:txBody>
          <a:bodyPr/>
          <a:lstStyle>
            <a:lvl1pPr>
              <a:defRPr/>
            </a:lvl1pPr>
          </a:lstStyle>
          <a:p>
            <a:pPr>
              <a:defRPr/>
            </a:pPr>
            <a:fld id="{8216DE4E-9EA4-4E5C-A03E-2E0CCE269E3E}"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1178571916"/>
      </p:ext>
    </p:extLst>
  </p:cSld>
  <p:clrMapOvr>
    <a:masterClrMapping/>
  </p:clrMapOvr>
  <p:transition spd="med" advClick="0" advTm="8000">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E74D9A9-A02D-4A89-888A-853B913178B7}"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689476840"/>
      </p:ext>
    </p:extLst>
  </p:cSld>
  <p:clrMapOvr>
    <a:masterClrMapping/>
  </p:clrMapOvr>
  <p:transition spd="med" advClick="0" advTm="8000">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A281FCA6-B7AD-45DB-9926-47E75A33CB19}"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2560253137"/>
      </p:ext>
    </p:extLst>
  </p:cSld>
  <p:clrMapOvr>
    <a:masterClrMapping/>
  </p:clrMapOvr>
  <p:transition spd="med" advClick="0" advTm="8000">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50C7538C-158A-4454-873A-58CA30B4788F}"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3498520801"/>
      </p:ext>
    </p:extLst>
  </p:cSld>
  <p:clrMapOvr>
    <a:masterClrMapping/>
  </p:clrMapOvr>
  <p:transition spd="med" advClick="0" advTm="8000">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43A9FA38-AC09-498A-BD71-CDE5FB8DBA48}"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3931216191"/>
      </p:ext>
    </p:extLst>
  </p:cSld>
  <p:clrMapOvr>
    <a:masterClrMapping/>
  </p:clrMapOvr>
  <p:transition spd="med" advClick="0" advTm="8000">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08C39057-23B5-4E95-9889-0DCCAAF67849}"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2959105301"/>
      </p:ext>
    </p:extLst>
  </p:cSld>
  <p:clrMapOvr>
    <a:masterClrMapping/>
  </p:clrMapOvr>
  <p:transition spd="med" advClick="0" advTm="8000">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19A6AF7A-F720-4FF1-92BD-FD3F980314D1}"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619874393"/>
      </p:ext>
    </p:extLst>
  </p:cSld>
  <p:clrMapOvr>
    <a:masterClrMapping/>
  </p:clrMapOvr>
  <p:transition spd="med" advClick="0" advTm="8000">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167758B-8DB1-40A5-8108-48DD70FA3BF7}"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1324483575"/>
      </p:ext>
    </p:extLst>
  </p:cSld>
  <p:clrMapOvr>
    <a:masterClrMapping/>
  </p:clrMapOvr>
  <p:transition spd="med" advClick="0" advTm="800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95FDD11-EEF5-4AF5-9057-9157514095D1}" type="datetimeFigureOut">
              <a:rPr lang="es-MX" smtClean="0"/>
              <a:t>26/09/2018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CE0D05-FBD3-4084-93CF-E0F090EBB686}" type="slidenum">
              <a:rPr lang="es-MX" smtClean="0"/>
              <a:t>‹#›</a:t>
            </a:fld>
            <a:endParaRPr lang="es-MX"/>
          </a:p>
        </p:txBody>
      </p:sp>
    </p:spTree>
    <p:extLst>
      <p:ext uri="{BB962C8B-B14F-4D97-AF65-F5344CB8AC3E}">
        <p14:creationId xmlns:p14="http://schemas.microsoft.com/office/powerpoint/2010/main" val="264371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8C85219-B4D8-46E9-A058-420EBBA74FB0}"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3498664182"/>
      </p:ext>
    </p:extLst>
  </p:cSld>
  <p:clrMapOvr>
    <a:masterClrMapping/>
  </p:clrMapOvr>
  <p:transition spd="med" advClick="0" advTm="8000">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D4CB432-0FEA-4E62-9B66-69F900E02669}"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1191250045"/>
      </p:ext>
    </p:extLst>
  </p:cSld>
  <p:clrMapOvr>
    <a:masterClrMapping/>
  </p:clrMapOvr>
  <p:transition spd="med" advClick="0" advTm="8000">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8463" y="244475"/>
            <a:ext cx="2097087"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44475"/>
            <a:ext cx="61388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D01CA7F-00EA-47E1-A6E5-777ACFC7EA7F}"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2775193151"/>
      </p:ext>
    </p:extLst>
  </p:cSld>
  <p:clrMapOvr>
    <a:masterClrMapping/>
  </p:clrMapOvr>
  <p:transition spd="med" advClick="0" advTm="8000">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MX">
                <a:solidFill>
                  <a:srgbClr val="FFFFFF"/>
                </a:solidFill>
              </a:endParaRPr>
            </a:p>
          </p:txBody>
        </p:sp>
        <p:sp>
          <p:nvSpPr>
            <p:cNvPr id="6" name="Freeform 4"/>
            <p:cNvSpPr>
              <a:spLocks/>
            </p:cNvSpPr>
            <p:nvPr/>
          </p:nvSpPr>
          <p:spPr bwMode="ltGray">
            <a:xfrm>
              <a:off x="528" y="2400"/>
              <a:ext cx="5232" cy="1920"/>
            </a:xfrm>
            <a:custGeom>
              <a:avLst/>
              <a:gdLst>
                <a:gd name="T0" fmla="*/ 0 w 4897"/>
                <a:gd name="T1" fmla="*/ 0 h 2182"/>
                <a:gd name="T2" fmla="*/ 0 w 4897"/>
                <a:gd name="T3" fmla="*/ 1486 h 2182"/>
                <a:gd name="T4" fmla="*/ 5972 w 4897"/>
                <a:gd name="T5" fmla="*/ 1486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MX">
                <a:solidFill>
                  <a:srgbClr val="FFFFFF"/>
                </a:solidFill>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grpSp>
      <p:sp>
        <p:nvSpPr>
          <p:cNvPr id="717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s-ES"/>
              <a:t>Haga clic para cambiar el estilo de título	</a:t>
            </a:r>
          </a:p>
        </p:txBody>
      </p:sp>
      <p:sp>
        <p:nvSpPr>
          <p:cNvPr id="71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s-ES"/>
              <a:t>Haga clic para modificar el estilo de subtítulo del patrón</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s-ES">
              <a:solidFill>
                <a:srgbClr val="FFFFFF"/>
              </a:solidFill>
            </a:endParaRPr>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s-ES">
              <a:solidFill>
                <a:srgbClr val="FFFFFF"/>
              </a:solidFill>
            </a:endParaRPr>
          </a:p>
        </p:txBody>
      </p:sp>
      <p:sp>
        <p:nvSpPr>
          <p:cNvPr id="13" name="Rectangle 13"/>
          <p:cNvSpPr>
            <a:spLocks noGrp="1" noChangeArrowheads="1"/>
          </p:cNvSpPr>
          <p:nvPr>
            <p:ph type="sldNum" sz="quarter" idx="12"/>
          </p:nvPr>
        </p:nvSpPr>
        <p:spPr/>
        <p:txBody>
          <a:bodyPr/>
          <a:lstStyle>
            <a:lvl1pPr>
              <a:defRPr/>
            </a:lvl1pPr>
          </a:lstStyle>
          <a:p>
            <a:pPr>
              <a:defRPr/>
            </a:pPr>
            <a:fld id="{8216DE4E-9EA4-4E5C-A03E-2E0CCE269E3E}"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961713795"/>
      </p:ext>
    </p:extLst>
  </p:cSld>
  <p:clrMapOvr>
    <a:masterClrMapping/>
  </p:clrMapOvr>
  <p:transition spd="med" advClick="0" advTm="8000">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E74D9A9-A02D-4A89-888A-853B913178B7}"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2905054469"/>
      </p:ext>
    </p:extLst>
  </p:cSld>
  <p:clrMapOvr>
    <a:masterClrMapping/>
  </p:clrMapOvr>
  <p:transition spd="med" advClick="0" advTm="8000">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A281FCA6-B7AD-45DB-9926-47E75A33CB19}"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2635851143"/>
      </p:ext>
    </p:extLst>
  </p:cSld>
  <p:clrMapOvr>
    <a:masterClrMapping/>
  </p:clrMapOvr>
  <p:transition spd="med" advClick="0" advTm="8000">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50C7538C-158A-4454-873A-58CA30B4788F}"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2729740465"/>
      </p:ext>
    </p:extLst>
  </p:cSld>
  <p:clrMapOvr>
    <a:masterClrMapping/>
  </p:clrMapOvr>
  <p:transition spd="med" advClick="0" advTm="8000">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43A9FA38-AC09-498A-BD71-CDE5FB8DBA48}"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118481346"/>
      </p:ext>
    </p:extLst>
  </p:cSld>
  <p:clrMapOvr>
    <a:masterClrMapping/>
  </p:clrMapOvr>
  <p:transition spd="med" advClick="0" advTm="8000">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08C39057-23B5-4E95-9889-0DCCAAF67849}"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681691489"/>
      </p:ext>
    </p:extLst>
  </p:cSld>
  <p:clrMapOvr>
    <a:masterClrMapping/>
  </p:clrMapOvr>
  <p:transition spd="med" advClick="0" advTm="8000">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19A6AF7A-F720-4FF1-92BD-FD3F980314D1}"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1965750394"/>
      </p:ext>
    </p:extLst>
  </p:cSld>
  <p:clrMapOvr>
    <a:masterClrMapping/>
  </p:clrMapOvr>
  <p:transition spd="med" advClick="0" advTm="8000">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FDD11-EEF5-4AF5-9057-9157514095D1}" type="datetimeFigureOut">
              <a:rPr lang="es-MX" smtClean="0"/>
              <a:t>26/09/2018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CE0D05-FBD3-4084-93CF-E0F090EBB686}" type="slidenum">
              <a:rPr lang="es-MX" smtClean="0"/>
              <a:t>‹#›</a:t>
            </a:fld>
            <a:endParaRPr lang="es-MX"/>
          </a:p>
        </p:txBody>
      </p:sp>
    </p:spTree>
    <p:extLst>
      <p:ext uri="{BB962C8B-B14F-4D97-AF65-F5344CB8AC3E}">
        <p14:creationId xmlns:p14="http://schemas.microsoft.com/office/powerpoint/2010/main" val="1821569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167758B-8DB1-40A5-8108-48DD70FA3BF7}"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4184373019"/>
      </p:ext>
    </p:extLst>
  </p:cSld>
  <p:clrMapOvr>
    <a:masterClrMapping/>
  </p:clrMapOvr>
  <p:transition spd="med" advClick="0" advTm="8000">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8C85219-B4D8-46E9-A058-420EBBA74FB0}"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2527699808"/>
      </p:ext>
    </p:extLst>
  </p:cSld>
  <p:clrMapOvr>
    <a:masterClrMapping/>
  </p:clrMapOvr>
  <p:transition spd="med" advClick="0" advTm="8000">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D4CB432-0FEA-4E62-9B66-69F900E02669}"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1526827570"/>
      </p:ext>
    </p:extLst>
  </p:cSld>
  <p:clrMapOvr>
    <a:masterClrMapping/>
  </p:clrMapOvr>
  <p:transition spd="med" advClick="0" advTm="8000">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8463" y="244475"/>
            <a:ext cx="2097087"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44475"/>
            <a:ext cx="61388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D01CA7F-00EA-47E1-A6E5-777ACFC7EA7F}" type="slidenum">
              <a:rPr lang="es-ES">
                <a:solidFill>
                  <a:srgbClr val="FFFFFF"/>
                </a:solidFill>
              </a:rPr>
              <a:pPr>
                <a:defRPr/>
              </a:pPr>
              <a:t>‹#›</a:t>
            </a:fld>
            <a:endParaRPr lang="es-ES">
              <a:solidFill>
                <a:srgbClr val="FFFFFF"/>
              </a:solidFill>
            </a:endParaRPr>
          </a:p>
        </p:txBody>
      </p:sp>
    </p:spTree>
    <p:extLst>
      <p:ext uri="{BB962C8B-B14F-4D97-AF65-F5344CB8AC3E}">
        <p14:creationId xmlns:p14="http://schemas.microsoft.com/office/powerpoint/2010/main" val="875164709"/>
      </p:ext>
    </p:extLst>
  </p:cSld>
  <p:clrMapOvr>
    <a:masterClrMapping/>
  </p:clrMapOvr>
  <p:transition spd="med" advClick="0" advTm="8000">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36AAE7B4-EB12-4C66-9F1C-D486F548C3B8}" type="datetimeFigureOut">
              <a:rPr lang="es-ES" smtClean="0">
                <a:solidFill>
                  <a:prstClr val="black">
                    <a:tint val="75000"/>
                  </a:prstClr>
                </a:solidFill>
              </a:rPr>
              <a:pPr/>
              <a:t>26/09/2018</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013B3056-548B-4B65-80D9-9B32EAA5058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499447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AAE7B4-EB12-4C66-9F1C-D486F548C3B8}" type="datetimeFigureOut">
              <a:rPr lang="es-ES" smtClean="0">
                <a:solidFill>
                  <a:prstClr val="black">
                    <a:tint val="75000"/>
                  </a:prstClr>
                </a:solidFill>
              </a:rPr>
              <a:pPr/>
              <a:t>26/09/2018</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013B3056-548B-4B65-80D9-9B32EAA5058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673375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6AAE7B4-EB12-4C66-9F1C-D486F548C3B8}" type="datetimeFigureOut">
              <a:rPr lang="es-ES" smtClean="0">
                <a:solidFill>
                  <a:prstClr val="black">
                    <a:tint val="75000"/>
                  </a:prstClr>
                </a:solidFill>
              </a:rPr>
              <a:pPr/>
              <a:t>26/09/2018</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013B3056-548B-4B65-80D9-9B32EAA5058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692272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6AAE7B4-EB12-4C66-9F1C-D486F548C3B8}" type="datetimeFigureOut">
              <a:rPr lang="es-ES" smtClean="0">
                <a:solidFill>
                  <a:prstClr val="black">
                    <a:tint val="75000"/>
                  </a:prstClr>
                </a:solidFill>
              </a:rPr>
              <a:pPr/>
              <a:t>26/09/2018</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013B3056-548B-4B65-80D9-9B32EAA5058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315355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6AAE7B4-EB12-4C66-9F1C-D486F548C3B8}" type="datetimeFigureOut">
              <a:rPr lang="es-ES" smtClean="0">
                <a:solidFill>
                  <a:prstClr val="black">
                    <a:tint val="75000"/>
                  </a:prstClr>
                </a:solidFill>
              </a:rPr>
              <a:pPr/>
              <a:t>26/09/2018</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013B3056-548B-4B65-80D9-9B32EAA5058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662115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6AAE7B4-EB12-4C66-9F1C-D486F548C3B8}" type="datetimeFigureOut">
              <a:rPr lang="es-ES" smtClean="0">
                <a:solidFill>
                  <a:prstClr val="black">
                    <a:tint val="75000"/>
                  </a:prstClr>
                </a:solidFill>
              </a:rPr>
              <a:pPr/>
              <a:t>26/09/2018</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013B3056-548B-4B65-80D9-9B32EAA5058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57705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095FDD11-EEF5-4AF5-9057-9157514095D1}" type="datetimeFigureOut">
              <a:rPr lang="es-MX" smtClean="0"/>
              <a:t>26/09/2018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CE0D05-FBD3-4084-93CF-E0F090EBB686}" type="slidenum">
              <a:rPr lang="es-MX" smtClean="0"/>
              <a:t>‹#›</a:t>
            </a:fld>
            <a:endParaRPr lang="es-MX"/>
          </a:p>
        </p:txBody>
      </p:sp>
    </p:spTree>
    <p:extLst>
      <p:ext uri="{BB962C8B-B14F-4D97-AF65-F5344CB8AC3E}">
        <p14:creationId xmlns:p14="http://schemas.microsoft.com/office/powerpoint/2010/main" val="6553454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AE7B4-EB12-4C66-9F1C-D486F548C3B8}" type="datetimeFigureOut">
              <a:rPr lang="es-ES" smtClean="0">
                <a:solidFill>
                  <a:prstClr val="black">
                    <a:tint val="75000"/>
                  </a:prstClr>
                </a:solidFill>
              </a:rPr>
              <a:pPr/>
              <a:t>26/09/2018</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013B3056-548B-4B65-80D9-9B32EAA5058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466130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6AAE7B4-EB12-4C66-9F1C-D486F548C3B8}" type="datetimeFigureOut">
              <a:rPr lang="es-ES" smtClean="0">
                <a:solidFill>
                  <a:prstClr val="black">
                    <a:tint val="75000"/>
                  </a:prstClr>
                </a:solidFill>
              </a:rPr>
              <a:pPr/>
              <a:t>26/09/2018</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013B3056-548B-4B65-80D9-9B32EAA5058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135762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6AAE7B4-EB12-4C66-9F1C-D486F548C3B8}" type="datetimeFigureOut">
              <a:rPr lang="es-ES" smtClean="0">
                <a:solidFill>
                  <a:prstClr val="black">
                    <a:tint val="75000"/>
                  </a:prstClr>
                </a:solidFill>
              </a:rPr>
              <a:pPr/>
              <a:t>26/09/2018</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013B3056-548B-4B65-80D9-9B32EAA5058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5301801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AAE7B4-EB12-4C66-9F1C-D486F548C3B8}" type="datetimeFigureOut">
              <a:rPr lang="es-ES" smtClean="0">
                <a:solidFill>
                  <a:prstClr val="black">
                    <a:tint val="75000"/>
                  </a:prstClr>
                </a:solidFill>
              </a:rPr>
              <a:pPr/>
              <a:t>26/09/2018</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013B3056-548B-4B65-80D9-9B32EAA5058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040948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AAE7B4-EB12-4C66-9F1C-D486F548C3B8}" type="datetimeFigureOut">
              <a:rPr lang="es-ES" smtClean="0">
                <a:solidFill>
                  <a:prstClr val="black">
                    <a:tint val="75000"/>
                  </a:prstClr>
                </a:solidFill>
              </a:rPr>
              <a:pPr/>
              <a:t>26/09/2018</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013B3056-548B-4B65-80D9-9B32EAA5058C}"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050435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60962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2826252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3406988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2198202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9" name="Slide Number Placeholder 8"/>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414004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095FDD11-EEF5-4AF5-9057-9157514095D1}" type="datetimeFigureOut">
              <a:rPr lang="es-MX" smtClean="0"/>
              <a:t>26/09/2018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CE0D05-FBD3-4084-93CF-E0F090EBB686}" type="slidenum">
              <a:rPr lang="es-MX" smtClean="0"/>
              <a:t>‹#›</a:t>
            </a:fld>
            <a:endParaRPr lang="es-MX"/>
          </a:p>
        </p:txBody>
      </p:sp>
    </p:spTree>
    <p:extLst>
      <p:ext uri="{BB962C8B-B14F-4D97-AF65-F5344CB8AC3E}">
        <p14:creationId xmlns:p14="http://schemas.microsoft.com/office/powerpoint/2010/main" val="22631142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1609106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4" name="Slide Number Placeholder 3"/>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41987472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27193847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29909809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2089379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1617804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877536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21145313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833125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1054537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095FDD11-EEF5-4AF5-9057-9157514095D1}" type="datetimeFigureOut">
              <a:rPr lang="es-MX" smtClean="0"/>
              <a:t>26/09/2018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CE0D05-FBD3-4084-93CF-E0F090EBB686}" type="slidenum">
              <a:rPr lang="es-MX" smtClean="0"/>
              <a:t>‹#›</a:t>
            </a:fld>
            <a:endParaRPr lang="es-MX"/>
          </a:p>
        </p:txBody>
      </p:sp>
    </p:spTree>
    <p:extLst>
      <p:ext uri="{BB962C8B-B14F-4D97-AF65-F5344CB8AC3E}">
        <p14:creationId xmlns:p14="http://schemas.microsoft.com/office/powerpoint/2010/main" val="2018189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9" name="Slide Number Placeholder 8"/>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15424530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21338501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4" name="Slide Number Placeholder 3"/>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4514759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12789426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8677755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7795987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288038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FDD11-EEF5-4AF5-9057-9157514095D1}" type="datetimeFigureOut">
              <a:rPr lang="es-MX" smtClean="0"/>
              <a:t>26/09/2018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CE0D05-FBD3-4084-93CF-E0F090EBB686}" type="slidenum">
              <a:rPr lang="es-MX" smtClean="0"/>
              <a:t>‹#›</a:t>
            </a:fld>
            <a:endParaRPr lang="es-MX"/>
          </a:p>
        </p:txBody>
      </p:sp>
    </p:spTree>
    <p:extLst>
      <p:ext uri="{BB962C8B-B14F-4D97-AF65-F5344CB8AC3E}">
        <p14:creationId xmlns:p14="http://schemas.microsoft.com/office/powerpoint/2010/main" val="3400754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FDD11-EEF5-4AF5-9057-9157514095D1}" type="datetimeFigureOut">
              <a:rPr lang="es-MX" smtClean="0"/>
              <a:t>26/09/2018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CE0D05-FBD3-4084-93CF-E0F090EBB686}" type="slidenum">
              <a:rPr lang="es-MX" smtClean="0"/>
              <a:t>‹#›</a:t>
            </a:fld>
            <a:endParaRPr lang="es-MX"/>
          </a:p>
        </p:txBody>
      </p:sp>
    </p:spTree>
    <p:extLst>
      <p:ext uri="{BB962C8B-B14F-4D97-AF65-F5344CB8AC3E}">
        <p14:creationId xmlns:p14="http://schemas.microsoft.com/office/powerpoint/2010/main" val="157624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FDD11-EEF5-4AF5-9057-9157514095D1}" type="datetimeFigureOut">
              <a:rPr lang="es-MX" smtClean="0"/>
              <a:t>26/09/2018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CE0D05-FBD3-4084-93CF-E0F090EBB686}" type="slidenum">
              <a:rPr lang="es-MX" smtClean="0"/>
              <a:t>‹#›</a:t>
            </a:fld>
            <a:endParaRPr lang="es-MX"/>
          </a:p>
        </p:txBody>
      </p:sp>
    </p:spTree>
    <p:extLst>
      <p:ext uri="{BB962C8B-B14F-4D97-AF65-F5344CB8AC3E}">
        <p14:creationId xmlns:p14="http://schemas.microsoft.com/office/powerpoint/2010/main" val="389946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FDD11-EEF5-4AF5-9057-9157514095D1}" type="datetimeFigureOut">
              <a:rPr lang="es-MX" smtClean="0"/>
              <a:t>26/09/2018</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E0D05-FBD3-4084-93CF-E0F090EBB686}" type="slidenum">
              <a:rPr lang="es-MX" smtClean="0"/>
              <a:t>‹#›</a:t>
            </a:fld>
            <a:endParaRPr lang="es-MX"/>
          </a:p>
        </p:txBody>
      </p:sp>
    </p:spTree>
    <p:extLst>
      <p:ext uri="{BB962C8B-B14F-4D97-AF65-F5344CB8AC3E}">
        <p14:creationId xmlns:p14="http://schemas.microsoft.com/office/powerpoint/2010/main" val="2866377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590 h 2182"/>
                <a:gd name="T4" fmla="*/ 5972 w 4897"/>
                <a:gd name="T5" fmla="*/ 590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MX">
                <a:solidFill>
                  <a:srgbClr val="FFFFFF"/>
                </a:solidFill>
              </a:endParaRPr>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MX">
                <a:solidFill>
                  <a:srgbClr val="FFFFFF"/>
                </a:solidFill>
              </a:endParaRPr>
            </a:p>
          </p:txBody>
        </p:sp>
        <p:sp>
          <p:nvSpPr>
            <p:cNvPr id="1034" name="Freeform 5"/>
            <p:cNvSpPr>
              <a:spLocks/>
            </p:cNvSpPr>
            <p:nvPr/>
          </p:nvSpPr>
          <p:spPr bwMode="ltGray">
            <a:xfrm>
              <a:off x="528" y="2932"/>
              <a:ext cx="5232" cy="1388"/>
            </a:xfrm>
            <a:custGeom>
              <a:avLst/>
              <a:gdLst>
                <a:gd name="T0" fmla="*/ 0 w 4897"/>
                <a:gd name="T1" fmla="*/ 0 h 2182"/>
                <a:gd name="T2" fmla="*/ 0 w 4897"/>
                <a:gd name="T3" fmla="*/ 562 h 2182"/>
                <a:gd name="T4" fmla="*/ 5972 w 4897"/>
                <a:gd name="T5" fmla="*/ 562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MX">
                <a:solidFill>
                  <a:srgbClr val="FFFFFF"/>
                </a:solidFill>
              </a:endParaRPr>
            </a:p>
          </p:txBody>
        </p:sp>
        <p:sp>
          <p:nvSpPr>
            <p:cNvPr id="6150"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6151"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6152"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6153"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6154"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grpSp>
      <p:sp>
        <p:nvSpPr>
          <p:cNvPr id="6155"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s-ES">
              <a:solidFill>
                <a:srgbClr val="FFFFFF"/>
              </a:solidFill>
            </a:endParaRPr>
          </a:p>
        </p:txBody>
      </p:sp>
      <p:sp>
        <p:nvSpPr>
          <p:cNvPr id="6156"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s-ES">
              <a:solidFill>
                <a:srgbClr val="FFFFFF"/>
              </a:solidFill>
            </a:endParaRPr>
          </a:p>
        </p:txBody>
      </p:sp>
      <p:sp>
        <p:nvSpPr>
          <p:cNvPr id="6157"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defRPr/>
            </a:pPr>
            <a:fld id="{CBFA4D00-3F74-4CB2-8D4C-C964BC844922}" type="slidenum">
              <a:rPr lang="es-ES">
                <a:solidFill>
                  <a:srgbClr val="FFFFFF"/>
                </a:solidFill>
              </a:rPr>
              <a:pPr fontAlgn="base">
                <a:spcBef>
                  <a:spcPct val="0"/>
                </a:spcBef>
                <a:spcAft>
                  <a:spcPct val="0"/>
                </a:spcAft>
                <a:defRPr/>
              </a:pPr>
              <a:t>‹#›</a:t>
            </a:fld>
            <a:endParaRPr lang="es-ES">
              <a:solidFill>
                <a:srgbClr val="FFFFFF"/>
              </a:solidFill>
            </a:endParaRPr>
          </a:p>
        </p:txBody>
      </p:sp>
      <p:sp>
        <p:nvSpPr>
          <p:cNvPr id="6158"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6159"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extLst>
      <p:ext uri="{BB962C8B-B14F-4D97-AF65-F5344CB8AC3E}">
        <p14:creationId xmlns:p14="http://schemas.microsoft.com/office/powerpoint/2010/main" val="130206188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8000">
    <p:zoom/>
  </p:transition>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590 h 2182"/>
                <a:gd name="T4" fmla="*/ 5972 w 4897"/>
                <a:gd name="T5" fmla="*/ 590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MX">
                <a:solidFill>
                  <a:srgbClr val="FFFFFF"/>
                </a:solidFill>
              </a:endParaRPr>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MX">
                <a:solidFill>
                  <a:srgbClr val="FFFFFF"/>
                </a:solidFill>
              </a:endParaRPr>
            </a:p>
          </p:txBody>
        </p:sp>
        <p:sp>
          <p:nvSpPr>
            <p:cNvPr id="1034" name="Freeform 5"/>
            <p:cNvSpPr>
              <a:spLocks/>
            </p:cNvSpPr>
            <p:nvPr/>
          </p:nvSpPr>
          <p:spPr bwMode="ltGray">
            <a:xfrm>
              <a:off x="528" y="2932"/>
              <a:ext cx="5232" cy="1388"/>
            </a:xfrm>
            <a:custGeom>
              <a:avLst/>
              <a:gdLst>
                <a:gd name="T0" fmla="*/ 0 w 4897"/>
                <a:gd name="T1" fmla="*/ 0 h 2182"/>
                <a:gd name="T2" fmla="*/ 0 w 4897"/>
                <a:gd name="T3" fmla="*/ 562 h 2182"/>
                <a:gd name="T4" fmla="*/ 5972 w 4897"/>
                <a:gd name="T5" fmla="*/ 562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s-MX">
                <a:solidFill>
                  <a:srgbClr val="FFFFFF"/>
                </a:solidFill>
              </a:endParaRPr>
            </a:p>
          </p:txBody>
        </p:sp>
        <p:sp>
          <p:nvSpPr>
            <p:cNvPr id="6150"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6151"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6152"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6153"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6154"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grpSp>
      <p:sp>
        <p:nvSpPr>
          <p:cNvPr id="6155"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s-ES">
              <a:solidFill>
                <a:srgbClr val="FFFFFF"/>
              </a:solidFill>
            </a:endParaRPr>
          </a:p>
        </p:txBody>
      </p:sp>
      <p:sp>
        <p:nvSpPr>
          <p:cNvPr id="6156"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s-ES">
              <a:solidFill>
                <a:srgbClr val="FFFFFF"/>
              </a:solidFill>
            </a:endParaRPr>
          </a:p>
        </p:txBody>
      </p:sp>
      <p:sp>
        <p:nvSpPr>
          <p:cNvPr id="6157"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defRPr/>
            </a:pPr>
            <a:fld id="{CBFA4D00-3F74-4CB2-8D4C-C964BC844922}" type="slidenum">
              <a:rPr lang="es-ES">
                <a:solidFill>
                  <a:srgbClr val="FFFFFF"/>
                </a:solidFill>
              </a:rPr>
              <a:pPr fontAlgn="base">
                <a:spcBef>
                  <a:spcPct val="0"/>
                </a:spcBef>
                <a:spcAft>
                  <a:spcPct val="0"/>
                </a:spcAft>
                <a:defRPr/>
              </a:pPr>
              <a:t>‹#›</a:t>
            </a:fld>
            <a:endParaRPr lang="es-ES">
              <a:solidFill>
                <a:srgbClr val="FFFFFF"/>
              </a:solidFill>
            </a:endParaRPr>
          </a:p>
        </p:txBody>
      </p:sp>
      <p:sp>
        <p:nvSpPr>
          <p:cNvPr id="6158"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6159"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extLst>
      <p:ext uri="{BB962C8B-B14F-4D97-AF65-F5344CB8AC3E}">
        <p14:creationId xmlns:p14="http://schemas.microsoft.com/office/powerpoint/2010/main" val="869223028"/>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8000">
    <p:zoom/>
  </p:transition>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AE7B4-EB12-4C66-9F1C-D486F548C3B8}" type="datetimeFigureOut">
              <a:rPr lang="es-ES" smtClean="0">
                <a:solidFill>
                  <a:prstClr val="black">
                    <a:tint val="75000"/>
                  </a:prstClr>
                </a:solidFill>
              </a:rPr>
              <a:pPr/>
              <a:t>26/09/2018</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B3056-548B-4B65-80D9-9B32EAA5058C}" type="slidenum">
              <a:rPr lang="es-ES" smtClean="0">
                <a:solidFill>
                  <a:prstClr val="black">
                    <a:tint val="75000"/>
                  </a:prstClr>
                </a:solidFill>
              </a:rPr>
              <a:pPr/>
              <a:t>‹#›</a:t>
            </a:fld>
            <a:endParaRPr lang="es-ES">
              <a:solidFill>
                <a:prstClr val="black">
                  <a:tint val="75000"/>
                </a:prstClr>
              </a:solidFill>
            </a:endParaRPr>
          </a:p>
        </p:txBody>
      </p:sp>
      <p:pic>
        <p:nvPicPr>
          <p:cNvPr id="7" name="Picture 7"/>
          <p:cNvPicPr/>
          <p:nvPr userDrawn="1"/>
        </p:nvPicPr>
        <p:blipFill>
          <a:blip r:embed="rId13" cstate="print">
            <a:extLst>
              <a:ext uri="{28A0092B-C50C-407E-A947-70E740481C1C}">
                <a14:useLocalDpi xmlns:a14="http://schemas.microsoft.com/office/drawing/2010/main" val="0"/>
              </a:ext>
            </a:extLst>
          </a:blip>
          <a:stretch>
            <a:fillRect/>
          </a:stretch>
        </p:blipFill>
        <p:spPr>
          <a:xfrm>
            <a:off x="6858016" y="5715016"/>
            <a:ext cx="1838874" cy="781258"/>
          </a:xfrm>
          <a:prstGeom prst="rect">
            <a:avLst/>
          </a:prstGeom>
        </p:spPr>
      </p:pic>
      <p:pic>
        <p:nvPicPr>
          <p:cNvPr id="8" name="Picture 2"/>
          <p:cNvPicPr>
            <a:picLocks noChangeAspect="1" noChangeArrowheads="1"/>
          </p:cNvPicPr>
          <p:nvPr userDrawn="1"/>
        </p:nvPicPr>
        <p:blipFill>
          <a:blip r:embed="rId14" cstate="print"/>
          <a:srcRect/>
          <a:stretch>
            <a:fillRect/>
          </a:stretch>
        </p:blipFill>
        <p:spPr bwMode="auto">
          <a:xfrm>
            <a:off x="3" y="4"/>
            <a:ext cx="9143999" cy="6857999"/>
          </a:xfrm>
          <a:prstGeom prst="rect">
            <a:avLst/>
          </a:prstGeom>
          <a:noFill/>
          <a:ln w="9525">
            <a:noFill/>
            <a:miter lim="800000"/>
            <a:headEnd/>
            <a:tailEnd/>
          </a:ln>
          <a:effectLst/>
        </p:spPr>
      </p:pic>
    </p:spTree>
    <p:extLst>
      <p:ext uri="{BB962C8B-B14F-4D97-AF65-F5344CB8AC3E}">
        <p14:creationId xmlns:p14="http://schemas.microsoft.com/office/powerpoint/2010/main" val="5598701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11063414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A9275-3955-40AD-8EFC-63988B14B07D}" type="datetimeFigureOut">
              <a:rPr lang="es-MX" smtClean="0">
                <a:solidFill>
                  <a:prstClr val="black">
                    <a:tint val="75000"/>
                  </a:prstClr>
                </a:solidFill>
              </a:rPr>
              <a:pPr/>
              <a:t>26/09/2018</a:t>
            </a:fld>
            <a:endParaRPr lang="es-MX">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F48B1-368C-4E56-89B7-D1680C8AAC4C}"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10114464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endParaRPr lang="es-MX" dirty="0"/>
          </a:p>
        </p:txBody>
      </p:sp>
      <p:sp>
        <p:nvSpPr>
          <p:cNvPr id="3" name="Subtitle 2"/>
          <p:cNvSpPr>
            <a:spLocks noGrp="1"/>
          </p:cNvSpPr>
          <p:nvPr>
            <p:ph type="subTitle" sz="quarter" idx="1"/>
          </p:nvPr>
        </p:nvSpPr>
        <p:spPr/>
        <p:txBody>
          <a:bodyPr/>
          <a:lstStyle/>
          <a:p>
            <a:pPr>
              <a:defRPr/>
            </a:pPr>
            <a:endParaRPr lang="es-MX"/>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3027"/>
            <a:ext cx="9144000" cy="5212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260648"/>
            <a:ext cx="8496944" cy="1384995"/>
          </a:xfrm>
          <a:prstGeom prst="rect">
            <a:avLst/>
          </a:prstGeom>
          <a:noFill/>
        </p:spPr>
        <p:txBody>
          <a:bodyPr wrap="square" rtlCol="0">
            <a:spAutoFit/>
          </a:bodyPr>
          <a:lstStyle/>
          <a:p>
            <a:pPr algn="ctr"/>
            <a:r>
              <a:rPr lang="en-US" sz="2800" b="1" dirty="0" smtClean="0">
                <a:solidFill>
                  <a:srgbClr val="000000"/>
                </a:solidFill>
                <a:effectLst>
                  <a:outerShdw blurRad="38100" dist="38100" dir="2700000" algn="tl">
                    <a:srgbClr val="000000">
                      <a:alpha val="43137"/>
                    </a:srgbClr>
                  </a:outerShdw>
                </a:effectLst>
              </a:rPr>
              <a:t>“From </a:t>
            </a:r>
            <a:r>
              <a:rPr lang="en-US" sz="2800" b="1" dirty="0">
                <a:solidFill>
                  <a:srgbClr val="000000"/>
                </a:solidFill>
                <a:effectLst>
                  <a:outerShdw blurRad="38100" dist="38100" dir="2700000" algn="tl">
                    <a:srgbClr val="000000">
                      <a:alpha val="43137"/>
                    </a:srgbClr>
                  </a:outerShdw>
                </a:effectLst>
              </a:rPr>
              <a:t>a Doorstep Economy to a Green </a:t>
            </a:r>
            <a:r>
              <a:rPr lang="en-US" sz="2800" b="1" dirty="0" smtClean="0">
                <a:solidFill>
                  <a:srgbClr val="000000"/>
                </a:solidFill>
                <a:effectLst>
                  <a:outerShdw blurRad="38100" dist="38100" dir="2700000" algn="tl">
                    <a:srgbClr val="000000">
                      <a:alpha val="43137"/>
                    </a:srgbClr>
                  </a:outerShdw>
                </a:effectLst>
              </a:rPr>
              <a:t>Economy: Responsibility</a:t>
            </a:r>
            <a:r>
              <a:rPr lang="en-US" sz="2800" b="1" dirty="0">
                <a:solidFill>
                  <a:srgbClr val="000000"/>
                </a:solidFill>
                <a:effectLst>
                  <a:outerShdw blurRad="38100" dist="38100" dir="2700000" algn="tl">
                    <a:srgbClr val="000000">
                      <a:alpha val="43137"/>
                    </a:srgbClr>
                  </a:outerShdw>
                </a:effectLst>
              </a:rPr>
              <a:t>, Consumption and Natural Resources in the futures of Cuba".</a:t>
            </a:r>
            <a:endParaRPr lang="es-MX" sz="2800" b="1" dirty="0">
              <a:solidFill>
                <a:srgbClr val="000000"/>
              </a:solidFill>
              <a:effectLst>
                <a:outerShdw blurRad="38100" dist="38100" dir="2700000" algn="tl">
                  <a:srgbClr val="000000">
                    <a:alpha val="43137"/>
                  </a:srgbClr>
                </a:outerShdw>
              </a:effectLst>
            </a:endParaRPr>
          </a:p>
        </p:txBody>
      </p:sp>
      <p:sp>
        <p:nvSpPr>
          <p:cNvPr id="5" name="TextBox 4"/>
          <p:cNvSpPr txBox="1"/>
          <p:nvPr/>
        </p:nvSpPr>
        <p:spPr>
          <a:xfrm>
            <a:off x="4844008" y="5730280"/>
            <a:ext cx="4283968" cy="923330"/>
          </a:xfrm>
          <a:prstGeom prst="rect">
            <a:avLst/>
          </a:prstGeom>
          <a:solidFill>
            <a:schemeClr val="bg1">
              <a:lumMod val="60000"/>
              <a:lumOff val="40000"/>
            </a:schemeClr>
          </a:solidFill>
        </p:spPr>
        <p:txBody>
          <a:bodyPr wrap="square" rtlCol="0">
            <a:spAutoFit/>
          </a:bodyPr>
          <a:lstStyle/>
          <a:p>
            <a:r>
              <a:rPr lang="es-MX" b="1" dirty="0" smtClean="0">
                <a:solidFill>
                  <a:srgbClr val="000000"/>
                </a:solidFill>
                <a:effectLst>
                  <a:outerShdw blurRad="38100" dist="38100" dir="2700000" algn="tl">
                    <a:srgbClr val="000000">
                      <a:alpha val="43137"/>
                    </a:srgbClr>
                  </a:outerShdw>
                </a:effectLst>
              </a:rPr>
              <a:t>         </a:t>
            </a:r>
            <a:r>
              <a:rPr lang="es-MX" b="1" dirty="0" smtClean="0">
                <a:solidFill>
                  <a:srgbClr val="000000"/>
                </a:solidFill>
                <a:effectLst>
                  <a:outerShdw blurRad="38100" dist="38100" dir="2700000" algn="tl">
                    <a:srgbClr val="000000">
                      <a:alpha val="43137"/>
                    </a:srgbClr>
                  </a:outerShdw>
                </a:effectLst>
              </a:rPr>
              <a:t> </a:t>
            </a:r>
            <a:r>
              <a:rPr lang="es-MX" b="1" dirty="0" err="1" smtClean="0">
                <a:solidFill>
                  <a:srgbClr val="000000"/>
                </a:solidFill>
                <a:effectLst>
                  <a:outerShdw blurRad="38100" dist="38100" dir="2700000" algn="tl">
                    <a:srgbClr val="000000">
                      <a:alpha val="43137"/>
                    </a:srgbClr>
                  </a:outerShdw>
                </a:effectLst>
              </a:rPr>
              <a:t>Eng.Yociel</a:t>
            </a:r>
            <a:r>
              <a:rPr lang="es-MX" b="1" dirty="0" smtClean="0">
                <a:solidFill>
                  <a:srgbClr val="000000"/>
                </a:solidFill>
                <a:effectLst>
                  <a:outerShdw blurRad="38100" dist="38100" dir="2700000" algn="tl">
                    <a:srgbClr val="000000">
                      <a:alpha val="43137"/>
                    </a:srgbClr>
                  </a:outerShdw>
                </a:effectLst>
              </a:rPr>
              <a:t> Marrero </a:t>
            </a:r>
            <a:r>
              <a:rPr lang="es-MX" b="1" dirty="0" err="1" smtClean="0">
                <a:solidFill>
                  <a:srgbClr val="000000"/>
                </a:solidFill>
                <a:effectLst>
                  <a:outerShdw blurRad="38100" dist="38100" dir="2700000" algn="tl">
                    <a:srgbClr val="000000">
                      <a:alpha val="43137"/>
                    </a:srgbClr>
                  </a:outerShdw>
                </a:effectLst>
              </a:rPr>
              <a:t>Baez,Msc</a:t>
            </a:r>
            <a:r>
              <a:rPr lang="es-MX" b="1" dirty="0">
                <a:solidFill>
                  <a:srgbClr val="000000"/>
                </a:solidFill>
                <a:effectLst>
                  <a:outerShdw blurRad="38100" dist="38100" dir="2700000" algn="tl">
                    <a:srgbClr val="000000">
                      <a:alpha val="43137"/>
                    </a:srgbClr>
                  </a:outerShdw>
                </a:effectLst>
              </a:rPr>
              <a:t>.</a:t>
            </a:r>
            <a:endParaRPr lang="es-MX" b="1" dirty="0" smtClean="0">
              <a:solidFill>
                <a:srgbClr val="000000"/>
              </a:solidFill>
              <a:effectLst>
                <a:outerShdw blurRad="38100" dist="38100" dir="2700000" algn="tl">
                  <a:srgbClr val="000000">
                    <a:alpha val="43137"/>
                  </a:srgbClr>
                </a:outerShdw>
              </a:effectLst>
            </a:endParaRPr>
          </a:p>
          <a:p>
            <a:r>
              <a:rPr lang="en-US" b="1" dirty="0" smtClean="0">
                <a:solidFill>
                  <a:srgbClr val="000000"/>
                </a:solidFill>
                <a:effectLst>
                  <a:outerShdw blurRad="38100" dist="38100" dir="2700000" algn="tl">
                    <a:srgbClr val="000000">
                      <a:alpha val="43137"/>
                    </a:srgbClr>
                  </a:outerShdw>
                </a:effectLst>
              </a:rPr>
              <a:t>Antonio Nuñez Jimenez Foundation for Nature and Humanity</a:t>
            </a:r>
            <a:endParaRPr lang="en-US"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8060231"/>
      </p:ext>
    </p:extLst>
  </p:cSld>
  <p:clrMapOvr>
    <a:masterClrMapping/>
  </p:clrMapOvr>
  <p:transition spd="med" advClick="0" advTm="8000">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922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5976" y="2743694"/>
            <a:ext cx="4896544" cy="4154984"/>
          </a:xfrm>
          <a:prstGeom prst="rect">
            <a:avLst/>
          </a:prstGeom>
        </p:spPr>
        <p:txBody>
          <a:bodyPr wrap="square">
            <a:spAutoFit/>
          </a:bodyPr>
          <a:lstStyle/>
          <a:p>
            <a:r>
              <a:rPr lang="en-US" sz="2400" dirty="0" smtClean="0">
                <a:effectLst/>
              </a:rPr>
              <a:t>These ideas would allow to establish the optimal proportions of interaction between the market, foreign investment, the tax system and the forms of ownership,</a:t>
            </a:r>
            <a:br>
              <a:rPr lang="en-US" sz="2400" dirty="0" smtClean="0">
                <a:effectLst/>
              </a:rPr>
            </a:br>
            <a:r>
              <a:rPr lang="en-US" sz="2400" dirty="0" smtClean="0">
                <a:effectLst/>
              </a:rPr>
              <a:t>with</a:t>
            </a:r>
            <a:br>
              <a:rPr lang="en-US" sz="2400" dirty="0" smtClean="0">
                <a:effectLst/>
              </a:rPr>
            </a:br>
            <a:r>
              <a:rPr lang="en-US" sz="2400" dirty="0" smtClean="0">
                <a:effectLst/>
              </a:rPr>
              <a:t>Expected patterns of consumption, production processes, social behavior, environmental costs, local economies, energy autonomy and appropriate financial mechanisms</a:t>
            </a:r>
            <a:endParaRPr lang="es-MX" sz="2400" dirty="0"/>
          </a:p>
        </p:txBody>
      </p:sp>
      <p:sp>
        <p:nvSpPr>
          <p:cNvPr id="3" name="Rectangle 2"/>
          <p:cNvSpPr/>
          <p:nvPr/>
        </p:nvSpPr>
        <p:spPr>
          <a:xfrm>
            <a:off x="0" y="0"/>
            <a:ext cx="9144000" cy="2923877"/>
          </a:xfrm>
          <a:prstGeom prst="rect">
            <a:avLst/>
          </a:prstGeom>
        </p:spPr>
        <p:txBody>
          <a:bodyPr wrap="square">
            <a:spAutoFit/>
          </a:bodyPr>
          <a:lstStyle/>
          <a:p>
            <a:r>
              <a:rPr lang="en-US" sz="2000" b="1" dirty="0" smtClean="0">
                <a:effectLst/>
              </a:rPr>
              <a:t>Recognize the imminent need to assume also within the "Economic Policies" recommended, essential aspects such as:</a:t>
            </a:r>
          </a:p>
          <a:p>
            <a:r>
              <a:rPr lang="en-US" sz="2400" b="1" dirty="0" smtClean="0">
                <a:effectLst/>
              </a:rPr>
              <a:t>Energy models and the use of fuels.</a:t>
            </a:r>
            <a:br>
              <a:rPr lang="en-US" sz="2400" b="1" dirty="0" smtClean="0">
                <a:effectLst/>
              </a:rPr>
            </a:br>
            <a:r>
              <a:rPr lang="en-US" sz="2400" b="1" dirty="0" smtClean="0">
                <a:effectLst/>
              </a:rPr>
              <a:t>The form of mining to reach those levels of development in the short term.</a:t>
            </a:r>
            <a:br>
              <a:rPr lang="en-US" sz="2400" b="1" dirty="0" smtClean="0">
                <a:effectLst/>
              </a:rPr>
            </a:br>
            <a:r>
              <a:rPr lang="en-US" sz="2400" b="1" dirty="0" smtClean="0">
                <a:effectLst/>
              </a:rPr>
              <a:t>The participation of soil and water in the rebirth of agriculture.</a:t>
            </a:r>
            <a:br>
              <a:rPr lang="en-US" sz="2400" b="1" dirty="0" smtClean="0">
                <a:effectLst/>
              </a:rPr>
            </a:br>
            <a:r>
              <a:rPr lang="en-US" sz="2400" b="1" dirty="0" smtClean="0">
                <a:effectLst/>
              </a:rPr>
              <a:t>The forms of property on which this dream development will stand.</a:t>
            </a:r>
            <a:br>
              <a:rPr lang="en-US" sz="2400" b="1" dirty="0" smtClean="0">
                <a:effectLst/>
              </a:rPr>
            </a:br>
            <a:endParaRPr lang="es-MX" sz="2400" b="1" dirty="0"/>
          </a:p>
        </p:txBody>
      </p:sp>
      <p:pic>
        <p:nvPicPr>
          <p:cNvPr id="4" name="Picture 4" descr="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53705"/>
            <a:ext cx="4355976" cy="370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165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647974"/>
          </a:xfrm>
          <a:prstGeom prst="rect">
            <a:avLst/>
          </a:prstGeom>
          <a:noFill/>
        </p:spPr>
        <p:txBody>
          <a:bodyPr wrap="square" rtlCol="0">
            <a:spAutoFit/>
          </a:bodyPr>
          <a:lstStyle/>
          <a:p>
            <a:r>
              <a:rPr lang="en-US" sz="2800" dirty="0" smtClean="0"/>
              <a:t>Actions:</a:t>
            </a:r>
          </a:p>
          <a:p>
            <a:pPr marL="342900" lvl="0" indent="-342900">
              <a:spcAft>
                <a:spcPts val="0"/>
              </a:spcAft>
              <a:buFont typeface="Symbol"/>
              <a:buChar char=""/>
            </a:pPr>
            <a:r>
              <a:rPr lang="en-GB" sz="2000" b="1" dirty="0" smtClean="0">
                <a:ea typeface="Times New Roman"/>
                <a:cs typeface="Times New Roman"/>
              </a:rPr>
              <a:t>promote local exchange systems to increase the amount of goods and services consumed by self-employed households.</a:t>
            </a:r>
            <a:endParaRPr lang="es-MX" sz="2000" b="1" dirty="0" smtClean="0">
              <a:ea typeface="Times New Roman"/>
              <a:cs typeface="Times New Roman"/>
            </a:endParaRPr>
          </a:p>
          <a:p>
            <a:pPr marL="342900" lvl="0" indent="-342900">
              <a:spcAft>
                <a:spcPts val="0"/>
              </a:spcAft>
              <a:buFont typeface="Symbol"/>
              <a:buChar char=""/>
            </a:pPr>
            <a:r>
              <a:rPr lang="en-GB" sz="2000" b="1" dirty="0" smtClean="0">
                <a:ea typeface="Times New Roman"/>
                <a:cs typeface="Times New Roman"/>
              </a:rPr>
              <a:t>create financial mechanisms that support community-based structures of production and consumption.</a:t>
            </a:r>
            <a:endParaRPr lang="es-MX" sz="2000" b="1" dirty="0" smtClean="0">
              <a:ea typeface="Times New Roman"/>
              <a:cs typeface="Times New Roman"/>
            </a:endParaRPr>
          </a:p>
          <a:p>
            <a:pPr marL="342900" lvl="0" indent="-342900">
              <a:spcAft>
                <a:spcPts val="0"/>
              </a:spcAft>
              <a:buFont typeface="Symbol"/>
              <a:buChar char=""/>
            </a:pPr>
            <a:r>
              <a:rPr lang="en-GB" sz="2000" b="1" dirty="0" smtClean="0">
                <a:ea typeface="Times New Roman"/>
                <a:cs typeface="Times New Roman"/>
              </a:rPr>
              <a:t>promote </a:t>
            </a:r>
            <a:r>
              <a:rPr lang="en-GB" sz="2000" b="1" dirty="0">
                <a:ea typeface="Times New Roman"/>
                <a:cs typeface="Times New Roman"/>
              </a:rPr>
              <a:t>energy independence and other actions that can spur the growth of “eco-neighbourhoods” in Havana and other cities and support local green economic </a:t>
            </a:r>
            <a:r>
              <a:rPr lang="en-GB" sz="2000" b="1" dirty="0" smtClean="0">
                <a:ea typeface="Times New Roman"/>
                <a:cs typeface="Times New Roman"/>
              </a:rPr>
              <a:t>development.</a:t>
            </a:r>
            <a:endParaRPr lang="es-MX" sz="2000" b="1" dirty="0">
              <a:ea typeface="Times New Roman"/>
              <a:cs typeface="Times New Roman"/>
            </a:endParaRPr>
          </a:p>
          <a:p>
            <a:pPr marL="342900" lvl="0" indent="-342900">
              <a:spcAft>
                <a:spcPts val="0"/>
              </a:spcAft>
              <a:buFont typeface="Symbol"/>
              <a:buChar char=""/>
            </a:pPr>
            <a:r>
              <a:rPr lang="en-GB" sz="2000" b="1" dirty="0">
                <a:ea typeface="Times New Roman"/>
                <a:cs typeface="Times New Roman"/>
              </a:rPr>
              <a:t>support an orderly transition from self-employment to small and medium enterprise: diversify the types of legal ownership and build capacities in green </a:t>
            </a:r>
            <a:r>
              <a:rPr lang="en-GB" sz="2000" b="1" dirty="0" smtClean="0">
                <a:ea typeface="Times New Roman"/>
                <a:cs typeface="Times New Roman"/>
              </a:rPr>
              <a:t>economy.</a:t>
            </a:r>
            <a:endParaRPr lang="es-MX" sz="2000" b="1" dirty="0">
              <a:ea typeface="Times New Roman"/>
              <a:cs typeface="Times New Roman"/>
            </a:endParaRPr>
          </a:p>
          <a:p>
            <a:pPr marL="342900" lvl="0" indent="-342900">
              <a:spcAft>
                <a:spcPts val="0"/>
              </a:spcAft>
              <a:buFont typeface="Symbol"/>
              <a:buChar char=""/>
            </a:pPr>
            <a:r>
              <a:rPr lang="en-GB" sz="2000" b="1" dirty="0">
                <a:ea typeface="Times New Roman"/>
                <a:cs typeface="Times New Roman"/>
              </a:rPr>
              <a:t>transform production processes and working </a:t>
            </a:r>
            <a:r>
              <a:rPr lang="en-GB" sz="2000" b="1" dirty="0" smtClean="0">
                <a:ea typeface="Times New Roman"/>
                <a:cs typeface="Times New Roman"/>
              </a:rPr>
              <a:t>cultures.</a:t>
            </a:r>
            <a:endParaRPr lang="es-MX" sz="2000" b="1" dirty="0">
              <a:ea typeface="Times New Roman"/>
              <a:cs typeface="Times New Roman"/>
            </a:endParaRPr>
          </a:p>
          <a:p>
            <a:pPr marL="342900" lvl="0" indent="-342900">
              <a:spcAft>
                <a:spcPts val="0"/>
              </a:spcAft>
              <a:buFont typeface="Symbol"/>
              <a:buChar char=""/>
            </a:pPr>
            <a:r>
              <a:rPr lang="en-GB" sz="2000" b="1" dirty="0">
                <a:ea typeface="Times New Roman"/>
                <a:cs typeface="Times New Roman"/>
              </a:rPr>
              <a:t>reform energy </a:t>
            </a:r>
            <a:r>
              <a:rPr lang="en-GB" sz="2000" b="1" dirty="0" smtClean="0">
                <a:ea typeface="Times New Roman"/>
                <a:cs typeface="Times New Roman"/>
              </a:rPr>
              <a:t>policies.</a:t>
            </a:r>
            <a:endParaRPr lang="es-MX" sz="2000" b="1" dirty="0">
              <a:ea typeface="Times New Roman"/>
              <a:cs typeface="Times New Roman"/>
            </a:endParaRPr>
          </a:p>
          <a:p>
            <a:pPr marL="342900" lvl="0" indent="-342900">
              <a:spcAft>
                <a:spcPts val="600"/>
              </a:spcAft>
              <a:buFont typeface="Symbol"/>
              <a:buChar char=""/>
            </a:pPr>
            <a:r>
              <a:rPr lang="en-GB" sz="2000" b="1" dirty="0">
                <a:ea typeface="Times New Roman"/>
                <a:cs typeface="Times New Roman"/>
              </a:rPr>
              <a:t>expand the scope of the tax system to ensure a sustainable development pathway rather than simply maintain the operations of the State</a:t>
            </a:r>
            <a:r>
              <a:rPr lang="en-GB" sz="2000" b="1" dirty="0" smtClean="0">
                <a:ea typeface="Times New Roman"/>
                <a:cs typeface="Times New Roman"/>
              </a:rPr>
              <a:t>.</a:t>
            </a:r>
          </a:p>
          <a:p>
            <a:pPr lvl="0">
              <a:spcAft>
                <a:spcPts val="600"/>
              </a:spcAft>
            </a:pPr>
            <a:r>
              <a:rPr lang="en-GB" sz="2800" dirty="0" smtClean="0">
                <a:cs typeface="Times New Roman"/>
              </a:rPr>
              <a:t>Challenges:</a:t>
            </a:r>
            <a:endParaRPr lang="en-US" sz="2800" dirty="0"/>
          </a:p>
          <a:p>
            <a:pPr marL="285750" indent="-285750">
              <a:buFont typeface="Arial" pitchFamily="34" charset="0"/>
              <a:buChar char="•"/>
            </a:pPr>
            <a:r>
              <a:rPr lang="en-US" sz="2000" b="1" dirty="0" smtClean="0"/>
              <a:t>Renovating the economy without creating massive inequalities.</a:t>
            </a:r>
            <a:endParaRPr lang="en-US" sz="2000" b="1" dirty="0"/>
          </a:p>
          <a:p>
            <a:pPr marL="285750" indent="-285750">
              <a:buFont typeface="Arial" pitchFamily="34" charset="0"/>
              <a:buChar char="•"/>
            </a:pPr>
            <a:r>
              <a:rPr lang="en-US" sz="2000" b="1" dirty="0" smtClean="0"/>
              <a:t>Creating a development model that features equity, efficiency, and low-carbon energy.</a:t>
            </a:r>
            <a:endParaRPr lang="en-US" sz="2000" b="1" dirty="0"/>
          </a:p>
          <a:p>
            <a:pPr marL="285750" indent="-285750">
              <a:buFont typeface="Arial" pitchFamily="34" charset="0"/>
              <a:buChar char="•"/>
            </a:pPr>
            <a:r>
              <a:rPr lang="en-US" sz="2000" b="1" dirty="0" smtClean="0"/>
              <a:t>Prevention of lawlessness and corruption in the opening of the economy .</a:t>
            </a:r>
            <a:endParaRPr lang="en-US" sz="2000" b="1" dirty="0"/>
          </a:p>
        </p:txBody>
      </p:sp>
    </p:spTree>
    <p:extLst>
      <p:ext uri="{BB962C8B-B14F-4D97-AF65-F5344CB8AC3E}">
        <p14:creationId xmlns:p14="http://schemas.microsoft.com/office/powerpoint/2010/main" val="4184434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4549676"/>
            <a:ext cx="9144000" cy="2308324"/>
          </a:xfrm>
          <a:prstGeom prst="rect">
            <a:avLst/>
          </a:prstGeom>
          <a:noFill/>
        </p:spPr>
        <p:txBody>
          <a:bodyPr wrap="square" rtlCol="0">
            <a:spAutoFit/>
          </a:bodyPr>
          <a:lstStyle/>
          <a:p>
            <a:r>
              <a:rPr lang="en-GB" sz="2400" b="1" dirty="0"/>
              <a:t>The moment to introduce elements of a green economy into public policies is now, while Cuba is in the process of transforming its economic model. Every problem can now become an opportunity. Cuba’s transition is being closely watched by the big economies, and its emigrant communities, in the North and; we have the need and the responsibility to do things right.</a:t>
            </a:r>
            <a:endParaRPr lang="es-MX" sz="2400" b="1" dirty="0"/>
          </a:p>
        </p:txBody>
      </p:sp>
    </p:spTree>
    <p:extLst>
      <p:ext uri="{BB962C8B-B14F-4D97-AF65-F5344CB8AC3E}">
        <p14:creationId xmlns:p14="http://schemas.microsoft.com/office/powerpoint/2010/main" val="2509793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6"/>
          <p:cNvPicPr>
            <a:picLocks noChangeAspect="1"/>
          </p:cNvPicPr>
          <p:nvPr/>
        </p:nvPicPr>
        <p:blipFill>
          <a:blip r:embed="rId2"/>
          <a:stretch>
            <a:fillRect/>
          </a:stretch>
        </p:blipFill>
        <p:spPr>
          <a:xfrm>
            <a:off x="-324544" y="0"/>
            <a:ext cx="6048672" cy="4169453"/>
          </a:xfrm>
          <a:prstGeom prst="rect">
            <a:avLst/>
          </a:prstGeom>
        </p:spPr>
      </p:pic>
      <p:sp>
        <p:nvSpPr>
          <p:cNvPr id="3" name="TextBox 2"/>
          <p:cNvSpPr txBox="1"/>
          <p:nvPr/>
        </p:nvSpPr>
        <p:spPr>
          <a:xfrm>
            <a:off x="5724128" y="14469"/>
            <a:ext cx="3528392" cy="4154984"/>
          </a:xfrm>
          <a:prstGeom prst="rect">
            <a:avLst/>
          </a:prstGeom>
          <a:noFill/>
        </p:spPr>
        <p:txBody>
          <a:bodyPr wrap="square" rtlCol="0">
            <a:spAutoFit/>
          </a:bodyPr>
          <a:lstStyle/>
          <a:p>
            <a:r>
              <a:rPr lang="en-GB" sz="2400" b="1" dirty="0"/>
              <a:t>Cuba today is at a crossroads, and must find its own direction. The </a:t>
            </a:r>
            <a:r>
              <a:rPr lang="en-US" sz="2400" b="1" dirty="0"/>
              <a:t>solutions for our problems cannot be found in Nash or </a:t>
            </a:r>
            <a:r>
              <a:rPr lang="en-US" sz="2400" b="1" dirty="0" err="1"/>
              <a:t>Stiglitz</a:t>
            </a:r>
            <a:r>
              <a:rPr lang="en-US" sz="2400" b="1" dirty="0"/>
              <a:t>. That is our challenge</a:t>
            </a:r>
            <a:r>
              <a:rPr lang="en-GB" sz="2400" b="1" dirty="0"/>
              <a:t>. We can only achieve economic growth while protecting the environment by investing in the future. </a:t>
            </a:r>
            <a:endParaRPr lang="es-MX" sz="2400" b="1" dirty="0"/>
          </a:p>
        </p:txBody>
      </p:sp>
      <p:sp>
        <p:nvSpPr>
          <p:cNvPr id="4" name="Rectangle 3"/>
          <p:cNvSpPr/>
          <p:nvPr/>
        </p:nvSpPr>
        <p:spPr>
          <a:xfrm>
            <a:off x="17601" y="4184437"/>
            <a:ext cx="8856476" cy="2677656"/>
          </a:xfrm>
          <a:prstGeom prst="rect">
            <a:avLst/>
          </a:prstGeom>
        </p:spPr>
        <p:txBody>
          <a:bodyPr wrap="square">
            <a:spAutoFit/>
          </a:bodyPr>
          <a:lstStyle/>
          <a:p>
            <a:r>
              <a:rPr lang="en-GB" sz="2400" b="1" dirty="0"/>
              <a:t>That will require putting in place mechanisms that, while changing the patterns of socio-economic and socio-political inclusion, also train people in responsible patterns of consumption. The aim should be to achieve a society that strengthens and valorises, through inclusion in national accounts, social services as well as ecosystem services, and protects nature and biodiversity through an integrated socio-economic approach. </a:t>
            </a:r>
            <a:endParaRPr lang="es-MX" sz="2400" b="1" dirty="0"/>
          </a:p>
        </p:txBody>
      </p:sp>
    </p:spTree>
    <p:extLst>
      <p:ext uri="{BB962C8B-B14F-4D97-AF65-F5344CB8AC3E}">
        <p14:creationId xmlns:p14="http://schemas.microsoft.com/office/powerpoint/2010/main" val="1637063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ifraz05"/>
          <p:cNvPicPr>
            <a:picLocks noChangeAspect="1" noChangeArrowheads="1"/>
          </p:cNvPicPr>
          <p:nvPr/>
        </p:nvPicPr>
        <p:blipFill>
          <a:blip r:embed="rId2">
            <a:lum contrast="6000"/>
            <a:extLst>
              <a:ext uri="{28A0092B-C50C-407E-A947-70E740481C1C}">
                <a14:useLocalDpi xmlns:a14="http://schemas.microsoft.com/office/drawing/2010/main" val="0"/>
              </a:ext>
            </a:extLst>
          </a:blip>
          <a:srcRect t="20224" b="6204"/>
          <a:stretch>
            <a:fillRect/>
          </a:stretch>
        </p:blipFill>
        <p:spPr bwMode="auto">
          <a:xfrm>
            <a:off x="0" y="0"/>
            <a:ext cx="4716463"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Difraz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536950"/>
            <a:ext cx="4427537"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p:cNvSpPr txBox="1">
            <a:spLocks noChangeArrowheads="1"/>
          </p:cNvSpPr>
          <p:nvPr/>
        </p:nvSpPr>
        <p:spPr bwMode="auto">
          <a:xfrm>
            <a:off x="5480050" y="188640"/>
            <a:ext cx="290036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s-ES" sz="4000" b="1" dirty="0" err="1">
                <a:solidFill>
                  <a:srgbClr val="FFFFFF"/>
                </a:solidFill>
                <a:latin typeface="Calibri" pitchFamily="34" charset="0"/>
              </a:rPr>
              <a:t>We</a:t>
            </a:r>
            <a:r>
              <a:rPr lang="es-ES" sz="4000" b="1" dirty="0">
                <a:solidFill>
                  <a:srgbClr val="FFFFFF"/>
                </a:solidFill>
                <a:latin typeface="Calibri" pitchFamily="34" charset="0"/>
              </a:rPr>
              <a:t> </a:t>
            </a:r>
            <a:r>
              <a:rPr lang="es-ES" sz="4000" b="1" dirty="0" err="1" smtClean="0">
                <a:solidFill>
                  <a:srgbClr val="FFFFFF"/>
                </a:solidFill>
                <a:latin typeface="Calibri" pitchFamily="34" charset="0"/>
              </a:rPr>
              <a:t>have</a:t>
            </a:r>
            <a:r>
              <a:rPr lang="es-ES" sz="4000" b="1" dirty="0" smtClean="0">
                <a:solidFill>
                  <a:srgbClr val="FFFFFF"/>
                </a:solidFill>
                <a:latin typeface="Calibri" pitchFamily="34" charset="0"/>
              </a:rPr>
              <a:t> </a:t>
            </a:r>
            <a:r>
              <a:rPr lang="es-ES" sz="4000" b="1" dirty="0" err="1">
                <a:solidFill>
                  <a:srgbClr val="FFFFFF"/>
                </a:solidFill>
                <a:latin typeface="Calibri" pitchFamily="34" charset="0"/>
              </a:rPr>
              <a:t>to</a:t>
            </a:r>
            <a:r>
              <a:rPr lang="es-ES" sz="4000" b="1" dirty="0">
                <a:solidFill>
                  <a:srgbClr val="FFFFFF"/>
                </a:solidFill>
                <a:latin typeface="Calibri" pitchFamily="34" charset="0"/>
              </a:rPr>
              <a:t> </a:t>
            </a:r>
            <a:r>
              <a:rPr lang="es-ES" sz="4000" b="1" dirty="0" err="1">
                <a:solidFill>
                  <a:srgbClr val="FFFFFF"/>
                </a:solidFill>
                <a:latin typeface="Calibri" pitchFamily="34" charset="0"/>
              </a:rPr>
              <a:t>work</a:t>
            </a:r>
            <a:r>
              <a:rPr lang="es-ES" sz="4000" b="1" dirty="0">
                <a:solidFill>
                  <a:srgbClr val="FFFFFF"/>
                </a:solidFill>
                <a:latin typeface="Calibri" pitchFamily="34" charset="0"/>
              </a:rPr>
              <a:t> </a:t>
            </a:r>
            <a:r>
              <a:rPr lang="es-ES" sz="4000" b="1" dirty="0" err="1">
                <a:solidFill>
                  <a:srgbClr val="FFFFFF"/>
                </a:solidFill>
                <a:latin typeface="Calibri" pitchFamily="34" charset="0"/>
              </a:rPr>
              <a:t>looking</a:t>
            </a:r>
            <a:r>
              <a:rPr lang="es-ES" sz="4000" b="1" dirty="0">
                <a:solidFill>
                  <a:srgbClr val="FFFFFF"/>
                </a:solidFill>
                <a:latin typeface="Calibri" pitchFamily="34" charset="0"/>
              </a:rPr>
              <a:t> </a:t>
            </a:r>
            <a:r>
              <a:rPr lang="es-ES" sz="4000" b="1" dirty="0" smtClean="0">
                <a:solidFill>
                  <a:srgbClr val="FFFFFF"/>
                </a:solidFill>
                <a:latin typeface="Calibri" pitchFamily="34" charset="0"/>
              </a:rPr>
              <a:t>at </a:t>
            </a:r>
            <a:r>
              <a:rPr lang="es-ES" sz="4000" b="1" dirty="0" err="1" smtClean="0">
                <a:solidFill>
                  <a:srgbClr val="FFFFFF"/>
                </a:solidFill>
                <a:latin typeface="Calibri" pitchFamily="34" charset="0"/>
              </a:rPr>
              <a:t>the</a:t>
            </a:r>
            <a:r>
              <a:rPr lang="es-ES" sz="4000" b="1" dirty="0" smtClean="0">
                <a:solidFill>
                  <a:srgbClr val="FFFFFF"/>
                </a:solidFill>
                <a:latin typeface="Calibri" pitchFamily="34" charset="0"/>
              </a:rPr>
              <a:t> </a:t>
            </a:r>
            <a:r>
              <a:rPr lang="es-ES" sz="4000" b="1" dirty="0" err="1">
                <a:solidFill>
                  <a:srgbClr val="FFFFFF"/>
                </a:solidFill>
                <a:latin typeface="Calibri" pitchFamily="34" charset="0"/>
              </a:rPr>
              <a:t>analogies</a:t>
            </a:r>
            <a:r>
              <a:rPr lang="es-ES" sz="4000" b="1" dirty="0">
                <a:solidFill>
                  <a:srgbClr val="FFFFFF"/>
                </a:solidFill>
                <a:latin typeface="Calibri" pitchFamily="34" charset="0"/>
              </a:rPr>
              <a:t>, </a:t>
            </a:r>
          </a:p>
        </p:txBody>
      </p:sp>
      <p:sp>
        <p:nvSpPr>
          <p:cNvPr id="22533" name="Text Box 5"/>
          <p:cNvSpPr txBox="1">
            <a:spLocks noChangeArrowheads="1"/>
          </p:cNvSpPr>
          <p:nvPr/>
        </p:nvSpPr>
        <p:spPr bwMode="auto">
          <a:xfrm>
            <a:off x="737741" y="4653136"/>
            <a:ext cx="32409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4400" b="1" dirty="0">
                <a:solidFill>
                  <a:srgbClr val="FFFFFF"/>
                </a:solidFill>
              </a:rPr>
              <a:t>not at the differences </a:t>
            </a:r>
            <a:endParaRPr lang="es-MX" sz="4400" b="1" dirty="0">
              <a:solidFill>
                <a:srgbClr val="FFFFFF"/>
              </a:solidFill>
            </a:endParaRPr>
          </a:p>
        </p:txBody>
      </p:sp>
    </p:spTree>
    <p:extLst>
      <p:ext uri="{BB962C8B-B14F-4D97-AF65-F5344CB8AC3E}">
        <p14:creationId xmlns:p14="http://schemas.microsoft.com/office/powerpoint/2010/main" val="2837934078"/>
      </p:ext>
    </p:extLst>
  </p:cSld>
  <p:clrMapOvr>
    <a:masterClrMapping/>
  </p:clrMapOvr>
  <p:transition spd="med" advClick="0" advTm="8000">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04800"/>
            <a:ext cx="8643938" cy="633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911722"/>
      </p:ext>
    </p:extLst>
  </p:cSld>
  <p:clrMapOvr>
    <a:masterClrMapping/>
  </p:clrMapOvr>
  <p:transition spd="med" advClick="0" advTm="8000">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p:txBody>
          <a:bodyPr/>
          <a:lstStyle/>
          <a:p>
            <a:pPr>
              <a:defRPr/>
            </a:pPr>
            <a:endParaRPr lang="es-MX"/>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1729"/>
            <a:ext cx="5004048" cy="354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620688"/>
            <a:ext cx="8496944" cy="2554545"/>
          </a:xfrm>
          <a:prstGeom prst="rect">
            <a:avLst/>
          </a:prstGeom>
          <a:noFill/>
        </p:spPr>
        <p:txBody>
          <a:bodyPr wrap="square" rtlCol="0">
            <a:spAutoFit/>
          </a:bodyPr>
          <a:lstStyle/>
          <a:p>
            <a:pPr algn="ctr"/>
            <a:endParaRPr lang="en-US" sz="3200" b="1" dirty="0" smtClean="0">
              <a:solidFill>
                <a:srgbClr val="000000"/>
              </a:solidFill>
              <a:effectLst>
                <a:outerShdw blurRad="38100" dist="38100" dir="2700000" algn="tl">
                  <a:srgbClr val="000000">
                    <a:alpha val="43137"/>
                  </a:srgbClr>
                </a:outerShdw>
              </a:effectLst>
            </a:endParaRPr>
          </a:p>
          <a:p>
            <a:pPr algn="ctr"/>
            <a:r>
              <a:rPr lang="en-US" sz="3200" b="1" dirty="0" smtClean="0">
                <a:solidFill>
                  <a:srgbClr val="000000"/>
                </a:solidFill>
                <a:effectLst>
                  <a:outerShdw blurRad="38100" dist="38100" dir="2700000" algn="tl">
                    <a:srgbClr val="000000">
                      <a:alpha val="43137"/>
                    </a:srgbClr>
                  </a:outerShdw>
                </a:effectLst>
              </a:rPr>
              <a:t>How to have prosperity without poverty, to have well-being without a large income gap, and to protect the environment while achieving a high level of development</a:t>
            </a:r>
            <a:r>
              <a:rPr lang="en-US" sz="2800" b="1" dirty="0" smtClean="0">
                <a:solidFill>
                  <a:srgbClr val="000000"/>
                </a:solidFill>
                <a:effectLst>
                  <a:outerShdw blurRad="38100" dist="38100" dir="2700000" algn="tl">
                    <a:srgbClr val="000000">
                      <a:alpha val="43137"/>
                    </a:srgbClr>
                  </a:outerShdw>
                </a:effectLst>
              </a:rPr>
              <a:t>”</a:t>
            </a:r>
            <a:endParaRPr lang="en-US" sz="28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797409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ctrTitle"/>
          </p:nvPr>
        </p:nvSpPr>
        <p:spPr/>
        <p:txBody>
          <a:bodyPr/>
          <a:lstStyle/>
          <a:p>
            <a:endParaRPr lang="es-MX"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US" smtClean="0"/>
          </a:p>
        </p:txBody>
      </p:sp>
      <p:pic>
        <p:nvPicPr>
          <p:cNvPr id="9220" name="Picture 3" descr="E:\fotos timbirichi\P10708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799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99651" y="22785"/>
            <a:ext cx="3312368" cy="5632311"/>
          </a:xfrm>
          <a:prstGeom prst="rect">
            <a:avLst/>
          </a:prstGeom>
          <a:noFill/>
        </p:spPr>
        <p:txBody>
          <a:bodyPr wrap="square" rtlCol="0">
            <a:spAutoFit/>
          </a:bodyPr>
          <a:lstStyle/>
          <a:p>
            <a:r>
              <a:rPr lang="en-GB" sz="2400" b="1" dirty="0"/>
              <a:t>Cuba’s centralized economic model is </a:t>
            </a:r>
            <a:r>
              <a:rPr lang="en-GB" sz="2400" b="1" dirty="0" smtClean="0"/>
              <a:t>exhausted. </a:t>
            </a:r>
            <a:r>
              <a:rPr lang="en-GB" sz="2400" b="1" dirty="0"/>
              <a:t>The average annual growth rate has fallen from 9% from 2004-2007 to </a:t>
            </a:r>
            <a:r>
              <a:rPr lang="en-GB" sz="2400" b="1" dirty="0" smtClean="0"/>
              <a:t>2.1% </a:t>
            </a:r>
            <a:r>
              <a:rPr lang="en-GB" sz="2400" b="1" dirty="0"/>
              <a:t>from </a:t>
            </a:r>
            <a:r>
              <a:rPr lang="en-GB" sz="2400" b="1" dirty="0" smtClean="0"/>
              <a:t>2008-2016; </a:t>
            </a:r>
            <a:r>
              <a:rPr lang="en-GB" sz="2400" b="1" dirty="0"/>
              <a:t>the fiscal deficit reached US$ 10 billion in 2008; the terms of trade deficit increased by 35% in 2008 and another 15% in 2009; </a:t>
            </a:r>
            <a:endParaRPr lang="es-MX" sz="2400" b="1" dirty="0"/>
          </a:p>
        </p:txBody>
      </p:sp>
    </p:spTree>
    <p:extLst>
      <p:ext uri="{BB962C8B-B14F-4D97-AF65-F5344CB8AC3E}">
        <p14:creationId xmlns:p14="http://schemas.microsoft.com/office/powerpoint/2010/main" val="1887086091"/>
      </p:ext>
    </p:extLst>
  </p:cSld>
  <p:clrMapOvr>
    <a:masterClrMapping/>
  </p:clrMapOvr>
  <p:transition spd="med" advClick="0" advTm="800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fotos timbirichi\P10709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919043"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E:\fotos timbirichi\P10709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47" y="3002632"/>
            <a:ext cx="5257753" cy="38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17842" y="332656"/>
            <a:ext cx="3816424" cy="2308324"/>
          </a:xfrm>
          <a:prstGeom prst="rect">
            <a:avLst/>
          </a:prstGeom>
          <a:noFill/>
        </p:spPr>
        <p:txBody>
          <a:bodyPr wrap="square" rtlCol="0">
            <a:spAutoFit/>
          </a:bodyPr>
          <a:lstStyle/>
          <a:p>
            <a:r>
              <a:rPr lang="en-GB" sz="2400" b="1" dirty="0"/>
              <a:t>A culture of entrepreneurship is growing rapidly: from 100,000 self-employed workers in 2008, there are now around </a:t>
            </a:r>
            <a:r>
              <a:rPr lang="en-GB" sz="2400" b="1" dirty="0" smtClean="0"/>
              <a:t>500,000</a:t>
            </a:r>
            <a:r>
              <a:rPr lang="en-GB" dirty="0"/>
              <a:t>.</a:t>
            </a:r>
            <a:endParaRPr lang="es-MX" dirty="0"/>
          </a:p>
        </p:txBody>
      </p:sp>
      <p:sp>
        <p:nvSpPr>
          <p:cNvPr id="4" name="TextBox 3"/>
          <p:cNvSpPr txBox="1"/>
          <p:nvPr/>
        </p:nvSpPr>
        <p:spPr>
          <a:xfrm>
            <a:off x="375345" y="5085184"/>
            <a:ext cx="3168352" cy="1569660"/>
          </a:xfrm>
          <a:prstGeom prst="rect">
            <a:avLst/>
          </a:prstGeom>
          <a:noFill/>
        </p:spPr>
        <p:txBody>
          <a:bodyPr wrap="square" rtlCol="0">
            <a:spAutoFit/>
          </a:bodyPr>
          <a:lstStyle/>
          <a:p>
            <a:r>
              <a:rPr lang="en-GB" dirty="0" smtClean="0"/>
              <a:t> </a:t>
            </a:r>
            <a:r>
              <a:rPr lang="en-GB" sz="2400" b="1" dirty="0" smtClean="0"/>
              <a:t>80,000 new licences have been granted to private enterprises</a:t>
            </a:r>
            <a:endParaRPr lang="es-MX" sz="2400" b="1" dirty="0"/>
          </a:p>
        </p:txBody>
      </p:sp>
    </p:spTree>
    <p:extLst>
      <p:ext uri="{BB962C8B-B14F-4D97-AF65-F5344CB8AC3E}">
        <p14:creationId xmlns:p14="http://schemas.microsoft.com/office/powerpoint/2010/main" val="210920738"/>
      </p:ext>
    </p:extLst>
  </p:cSld>
  <p:clrMapOvr>
    <a:masterClrMapping/>
  </p:clrMapOvr>
  <p:transition spd="med" advClick="0" advTm="8000">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endParaRPr lang="es-MX" dirty="0"/>
          </a:p>
        </p:txBody>
      </p:sp>
      <p:sp>
        <p:nvSpPr>
          <p:cNvPr id="3" name="Subtitle 2"/>
          <p:cNvSpPr>
            <a:spLocks noGrp="1"/>
          </p:cNvSpPr>
          <p:nvPr>
            <p:ph type="subTitle" sz="quarter" idx="1"/>
          </p:nvPr>
        </p:nvSpPr>
        <p:spPr/>
        <p:txBody>
          <a:bodyPr/>
          <a:lstStyle/>
          <a:p>
            <a:pPr>
              <a:defRPr/>
            </a:pPr>
            <a:endParaRPr lang="es-MX"/>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5024"/>
            <a:ext cx="4533744"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44008" y="5730280"/>
            <a:ext cx="4283968" cy="369332"/>
          </a:xfrm>
          <a:prstGeom prst="rect">
            <a:avLst/>
          </a:prstGeom>
          <a:solidFill>
            <a:schemeClr val="bg1">
              <a:lumMod val="60000"/>
              <a:lumOff val="40000"/>
            </a:schemeClr>
          </a:solidFill>
        </p:spPr>
        <p:txBody>
          <a:bodyPr wrap="square" rtlCol="0">
            <a:spAutoFit/>
          </a:bodyPr>
          <a:lstStyle/>
          <a:p>
            <a:r>
              <a:rPr lang="es-MX" b="1" dirty="0" smtClean="0">
                <a:solidFill>
                  <a:srgbClr val="000000"/>
                </a:solidFill>
                <a:effectLst>
                  <a:outerShdw blurRad="38100" dist="38100" dir="2700000" algn="tl">
                    <a:srgbClr val="000000">
                      <a:alpha val="43137"/>
                    </a:srgbClr>
                  </a:outerShdw>
                </a:effectLst>
              </a:rPr>
              <a:t>             </a:t>
            </a:r>
            <a:endParaRPr lang="en-US" b="1" dirty="0">
              <a:solidFill>
                <a:srgbClr val="000000"/>
              </a:solidFill>
              <a:effectLst>
                <a:outerShdw blurRad="38100" dist="38100" dir="2700000" algn="tl">
                  <a:srgbClr val="000000">
                    <a:alpha val="43137"/>
                  </a:srgbClr>
                </a:outerShdw>
              </a:effectLst>
            </a:endParaRPr>
          </a:p>
        </p:txBody>
      </p:sp>
      <p:sp>
        <p:nvSpPr>
          <p:cNvPr id="6" name="TextBox 5"/>
          <p:cNvSpPr txBox="1"/>
          <p:nvPr/>
        </p:nvSpPr>
        <p:spPr>
          <a:xfrm>
            <a:off x="179512" y="188640"/>
            <a:ext cx="8912968" cy="3416320"/>
          </a:xfrm>
          <a:prstGeom prst="rect">
            <a:avLst/>
          </a:prstGeom>
          <a:noFill/>
        </p:spPr>
        <p:txBody>
          <a:bodyPr wrap="square" rtlCol="0">
            <a:spAutoFit/>
          </a:bodyPr>
          <a:lstStyle/>
          <a:p>
            <a:r>
              <a:rPr lang="en-US" sz="2400" b="1" dirty="0">
                <a:solidFill>
                  <a:prstClr val="black"/>
                </a:solidFill>
              </a:rPr>
              <a:t>With minimal foreign influence, global market influence, or established consumerist ideology, the country is, </a:t>
            </a:r>
            <a:endParaRPr lang="en-US" sz="2400" b="1" dirty="0" smtClean="0">
              <a:solidFill>
                <a:prstClr val="black"/>
              </a:solidFill>
            </a:endParaRPr>
          </a:p>
          <a:p>
            <a:r>
              <a:rPr lang="en-US" sz="2400" b="1" dirty="0" smtClean="0">
                <a:solidFill>
                  <a:prstClr val="black"/>
                </a:solidFill>
              </a:rPr>
              <a:t>economically </a:t>
            </a:r>
            <a:r>
              <a:rPr lang="en-US" sz="2400" b="1" dirty="0">
                <a:solidFill>
                  <a:prstClr val="black"/>
                </a:solidFill>
              </a:rPr>
              <a:t>speaking, as close to a blank slate as one can get. </a:t>
            </a:r>
            <a:endParaRPr lang="en-US" sz="2400" b="1" dirty="0" smtClean="0">
              <a:solidFill>
                <a:prstClr val="black"/>
              </a:solidFill>
            </a:endParaRPr>
          </a:p>
          <a:p>
            <a:r>
              <a:rPr lang="en-US" sz="2400" b="1" dirty="0" smtClean="0">
                <a:solidFill>
                  <a:prstClr val="black"/>
                </a:solidFill>
              </a:rPr>
              <a:t>In </a:t>
            </a:r>
            <a:r>
              <a:rPr lang="en-US" sz="2400" b="1" dirty="0">
                <a:solidFill>
                  <a:prstClr val="black"/>
                </a:solidFill>
              </a:rPr>
              <a:t>comparison to countries entrenched in neoliberal economic systems, </a:t>
            </a:r>
            <a:endParaRPr lang="en-US" sz="2400" b="1" dirty="0" smtClean="0">
              <a:solidFill>
                <a:prstClr val="black"/>
              </a:solidFill>
            </a:endParaRPr>
          </a:p>
          <a:p>
            <a:r>
              <a:rPr lang="en-US" sz="2400" b="1" dirty="0" smtClean="0">
                <a:solidFill>
                  <a:prstClr val="black"/>
                </a:solidFill>
              </a:rPr>
              <a:t>this </a:t>
            </a:r>
            <a:r>
              <a:rPr lang="en-US" sz="2400" b="1" dirty="0">
                <a:solidFill>
                  <a:prstClr val="black"/>
                </a:solidFill>
              </a:rPr>
              <a:t>is an ideal situation for the development of alternative</a:t>
            </a:r>
            <a:r>
              <a:rPr lang="en-US" sz="2400" b="1" i="1" dirty="0">
                <a:solidFill>
                  <a:prstClr val="black"/>
                </a:solidFill>
              </a:rPr>
              <a:t> </a:t>
            </a:r>
            <a:r>
              <a:rPr lang="en-US" sz="2400" b="1" dirty="0">
                <a:solidFill>
                  <a:prstClr val="black"/>
                </a:solidFill>
              </a:rPr>
              <a:t>or “new”</a:t>
            </a:r>
            <a:r>
              <a:rPr lang="en-US" sz="2400" b="1" i="1" dirty="0">
                <a:solidFill>
                  <a:prstClr val="black"/>
                </a:solidFill>
              </a:rPr>
              <a:t> </a:t>
            </a:r>
            <a:endParaRPr lang="en-US" sz="2400" b="1" i="1" dirty="0" smtClean="0">
              <a:solidFill>
                <a:prstClr val="black"/>
              </a:solidFill>
            </a:endParaRPr>
          </a:p>
          <a:p>
            <a:r>
              <a:rPr lang="en-US" sz="2400" b="1" dirty="0" smtClean="0">
                <a:solidFill>
                  <a:prstClr val="black"/>
                </a:solidFill>
              </a:rPr>
              <a:t>economies</a:t>
            </a:r>
            <a:r>
              <a:rPr lang="en-US" sz="2400" b="1" dirty="0">
                <a:solidFill>
                  <a:prstClr val="black"/>
                </a:solidFill>
              </a:rPr>
              <a:t>. Bearing this in mind, </a:t>
            </a:r>
            <a:r>
              <a:rPr lang="en-US" sz="2400" b="1" i="1" dirty="0">
                <a:solidFill>
                  <a:prstClr val="black"/>
                </a:solidFill>
              </a:rPr>
              <a:t>how </a:t>
            </a:r>
            <a:r>
              <a:rPr lang="en-US" sz="2400" b="1" dirty="0">
                <a:solidFill>
                  <a:prstClr val="black"/>
                </a:solidFill>
              </a:rPr>
              <a:t>Cuba develops – under what values, using what means, and to reach what ends – becomes the pivotal question. </a:t>
            </a:r>
            <a:endParaRPr lang="es-MX" sz="2400" b="1" dirty="0">
              <a:solidFill>
                <a:prstClr val="black"/>
              </a:solidFill>
            </a:endParaRPr>
          </a:p>
        </p:txBody>
      </p:sp>
    </p:spTree>
    <p:extLst>
      <p:ext uri="{BB962C8B-B14F-4D97-AF65-F5344CB8AC3E}">
        <p14:creationId xmlns:p14="http://schemas.microsoft.com/office/powerpoint/2010/main" val="210612317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endParaRPr lang="es-MX" dirty="0"/>
          </a:p>
        </p:txBody>
      </p:sp>
      <p:sp>
        <p:nvSpPr>
          <p:cNvPr id="3" name="Subtitle 2"/>
          <p:cNvSpPr>
            <a:spLocks noGrp="1"/>
          </p:cNvSpPr>
          <p:nvPr>
            <p:ph type="subTitle" sz="quarter" idx="1"/>
          </p:nvPr>
        </p:nvSpPr>
        <p:spPr/>
        <p:txBody>
          <a:bodyPr/>
          <a:lstStyle/>
          <a:p>
            <a:pPr>
              <a:defRPr/>
            </a:pPr>
            <a:endParaRPr lang="es-MX"/>
          </a:p>
        </p:txBody>
      </p:sp>
      <p:sp>
        <p:nvSpPr>
          <p:cNvPr id="4" name="TextBox 3"/>
          <p:cNvSpPr txBox="1"/>
          <p:nvPr/>
        </p:nvSpPr>
        <p:spPr>
          <a:xfrm>
            <a:off x="0" y="0"/>
            <a:ext cx="9144000" cy="6617196"/>
          </a:xfrm>
          <a:prstGeom prst="rect">
            <a:avLst/>
          </a:prstGeom>
          <a:noFill/>
        </p:spPr>
        <p:txBody>
          <a:bodyPr wrap="square" rtlCol="0">
            <a:spAutoFit/>
          </a:bodyPr>
          <a:lstStyle/>
          <a:p>
            <a:pPr marL="457200" indent="-457200">
              <a:buFont typeface="Arial" pitchFamily="34" charset="0"/>
              <a:buChar char="•"/>
            </a:pPr>
            <a:r>
              <a:rPr lang="en-US" sz="2800" b="1" dirty="0" smtClean="0">
                <a:solidFill>
                  <a:srgbClr val="000000"/>
                </a:solidFill>
                <a:ea typeface="Calibri"/>
                <a:cs typeface="Times New Roman"/>
              </a:rPr>
              <a:t>In </a:t>
            </a:r>
            <a:r>
              <a:rPr lang="en-US" sz="2800" b="1" dirty="0">
                <a:solidFill>
                  <a:srgbClr val="000000"/>
                </a:solidFill>
                <a:ea typeface="Calibri"/>
                <a:cs typeface="Times New Roman"/>
              </a:rPr>
              <a:t>the matter of what type of economic system to emulate, Cuba may have fewer options than appear at first glance. </a:t>
            </a:r>
          </a:p>
          <a:p>
            <a:pPr marL="457200" indent="-457200">
              <a:buFont typeface="Arial" pitchFamily="34" charset="0"/>
              <a:buChar char="•"/>
            </a:pPr>
            <a:r>
              <a:rPr lang="en-US" sz="2400" b="1" dirty="0" smtClean="0">
                <a:solidFill>
                  <a:srgbClr val="000000"/>
                </a:solidFill>
                <a:ea typeface="Calibri"/>
                <a:cs typeface="Times New Roman"/>
              </a:rPr>
              <a:t>To </a:t>
            </a:r>
            <a:r>
              <a:rPr lang="en-US" sz="2400" b="1" dirty="0">
                <a:solidFill>
                  <a:srgbClr val="000000"/>
                </a:solidFill>
                <a:ea typeface="Calibri"/>
                <a:cs typeface="Times New Roman"/>
              </a:rPr>
              <a:t>start, Cuba has very limited natural resources. Globally, we have reached a consensus that we cannot sustain the unfettered global production and consumption patterns of current without also experiencing dire environmental effects. The case of Cuba’s development </a:t>
            </a:r>
            <a:r>
              <a:rPr lang="en-US" sz="2400" b="1" dirty="0">
                <a:solidFill>
                  <a:prstClr val="black"/>
                </a:solidFill>
                <a:ea typeface="Calibri"/>
                <a:cs typeface="Times New Roman"/>
              </a:rPr>
              <a:t>likewise</a:t>
            </a:r>
            <a:r>
              <a:rPr lang="en-US" sz="2400" b="1" dirty="0">
                <a:solidFill>
                  <a:srgbClr val="FF0000"/>
                </a:solidFill>
                <a:ea typeface="Calibri"/>
                <a:cs typeface="Times New Roman"/>
              </a:rPr>
              <a:t> </a:t>
            </a:r>
            <a:r>
              <a:rPr lang="en-US" sz="2400" b="1" dirty="0">
                <a:solidFill>
                  <a:srgbClr val="000000"/>
                </a:solidFill>
                <a:ea typeface="Calibri"/>
                <a:cs typeface="Times New Roman"/>
              </a:rPr>
              <a:t>cannot afford to push aside the environmental implications of short-sighted economic decisions. </a:t>
            </a:r>
            <a:endParaRPr lang="en-US" sz="2400" b="1" dirty="0" smtClean="0">
              <a:solidFill>
                <a:srgbClr val="000000"/>
              </a:solidFill>
              <a:ea typeface="Calibri"/>
              <a:cs typeface="Times New Roman"/>
            </a:endParaRPr>
          </a:p>
          <a:p>
            <a:pPr marL="457200" indent="-457200">
              <a:buFont typeface="Arial" pitchFamily="34" charset="0"/>
              <a:buChar char="•"/>
            </a:pPr>
            <a:r>
              <a:rPr lang="en-US" sz="2800" b="1" dirty="0" smtClean="0">
                <a:solidFill>
                  <a:srgbClr val="000000"/>
                </a:solidFill>
                <a:ea typeface="Calibri"/>
                <a:cs typeface="Times New Roman"/>
              </a:rPr>
              <a:t>Cuba´s </a:t>
            </a:r>
            <a:r>
              <a:rPr lang="en-US" sz="2800" b="1" dirty="0">
                <a:solidFill>
                  <a:srgbClr val="000000"/>
                </a:solidFill>
                <a:ea typeface="Calibri"/>
                <a:cs typeface="Times New Roman"/>
              </a:rPr>
              <a:t>natural resources must be used responsibly to ensure their </a:t>
            </a:r>
            <a:r>
              <a:rPr lang="en-US" sz="2800" b="1" dirty="0">
                <a:solidFill>
                  <a:prstClr val="black"/>
                </a:solidFill>
                <a:ea typeface="Calibri"/>
                <a:cs typeface="Times New Roman"/>
              </a:rPr>
              <a:t>viability</a:t>
            </a:r>
            <a:r>
              <a:rPr lang="en-US" sz="2800" b="1" dirty="0">
                <a:solidFill>
                  <a:srgbClr val="FF0000"/>
                </a:solidFill>
                <a:ea typeface="Calibri"/>
                <a:cs typeface="Times New Roman"/>
              </a:rPr>
              <a:t> </a:t>
            </a:r>
            <a:r>
              <a:rPr lang="en-US" sz="2800" b="1" dirty="0">
                <a:solidFill>
                  <a:srgbClr val="000000"/>
                </a:solidFill>
                <a:ea typeface="Calibri"/>
                <a:cs typeface="Times New Roman"/>
              </a:rPr>
              <a:t>and existence for future generations. Specifically, potable water and domestic energy sources are very constrained </a:t>
            </a:r>
            <a:r>
              <a:rPr lang="en-US" sz="2800" b="1" dirty="0">
                <a:solidFill>
                  <a:prstClr val="black"/>
                </a:solidFill>
                <a:ea typeface="Calibri"/>
                <a:cs typeface="Times New Roman"/>
              </a:rPr>
              <a:t>– t</a:t>
            </a:r>
            <a:r>
              <a:rPr lang="en-US" sz="2800" b="1" dirty="0">
                <a:solidFill>
                  <a:srgbClr val="000000"/>
                </a:solidFill>
                <a:ea typeface="Calibri"/>
                <a:cs typeface="Times New Roman"/>
              </a:rPr>
              <a:t>his will have large implications on the practicality of certain industries (e.g. tourism, water- and energy-intensive manufacturing, etc.) in Cuba</a:t>
            </a:r>
            <a:r>
              <a:rPr lang="en-US" sz="2800" b="1" dirty="0" smtClean="0">
                <a:solidFill>
                  <a:srgbClr val="000000"/>
                </a:solidFill>
                <a:ea typeface="Calibri"/>
                <a:cs typeface="Times New Roman"/>
              </a:rPr>
              <a:t>.</a:t>
            </a:r>
            <a:endParaRPr lang="es-MX" sz="2800" b="1" dirty="0">
              <a:solidFill>
                <a:prstClr val="black"/>
              </a:solidFill>
              <a:ea typeface="Calibri"/>
              <a:cs typeface="Times New Roman"/>
            </a:endParaRPr>
          </a:p>
        </p:txBody>
      </p:sp>
    </p:spTree>
    <p:extLst>
      <p:ext uri="{BB962C8B-B14F-4D97-AF65-F5344CB8AC3E}">
        <p14:creationId xmlns:p14="http://schemas.microsoft.com/office/powerpoint/2010/main" val="122638622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lnSpcReduction="10000"/>
          </a:bodyPr>
          <a:lstStyle/>
          <a:p>
            <a:r>
              <a:rPr lang="en-US" b="1" dirty="0"/>
              <a:t>In Cuba, the focus that the government places on social equality and the provision of social programs would undoubtedly clash with an unregulated market economy due to its tendency to create unequally-distributed wealth and opportunity.</a:t>
            </a:r>
            <a:endParaRPr lang="es-MX" b="1" dirty="0"/>
          </a:p>
          <a:p>
            <a:pPr indent="457200">
              <a:spcAft>
                <a:spcPts val="0"/>
              </a:spcAft>
            </a:pPr>
            <a:r>
              <a:rPr lang="es-MX" dirty="0" smtClean="0"/>
              <a:t> </a:t>
            </a:r>
            <a:r>
              <a:rPr lang="en-US" b="1" dirty="0">
                <a:solidFill>
                  <a:srgbClr val="000000"/>
                </a:solidFill>
                <a:ea typeface="Calibri"/>
                <a:cs typeface="Times New Roman"/>
              </a:rPr>
              <a:t>Respect for its environment and its natural resources will therefore be crucial to the creation of a </a:t>
            </a:r>
            <a:r>
              <a:rPr lang="en-US" b="1" dirty="0">
                <a:ea typeface="Calibri"/>
                <a:cs typeface="Times New Roman"/>
              </a:rPr>
              <a:t>sustainable</a:t>
            </a:r>
            <a:r>
              <a:rPr lang="en-US" b="1" dirty="0">
                <a:solidFill>
                  <a:srgbClr val="FF0000"/>
                </a:solidFill>
                <a:ea typeface="Calibri"/>
                <a:cs typeface="Times New Roman"/>
              </a:rPr>
              <a:t> </a:t>
            </a:r>
            <a:r>
              <a:rPr lang="en-US" b="1" dirty="0">
                <a:solidFill>
                  <a:srgbClr val="000000"/>
                </a:solidFill>
                <a:ea typeface="Calibri"/>
                <a:cs typeface="Times New Roman"/>
              </a:rPr>
              <a:t>economy.</a:t>
            </a:r>
            <a:endParaRPr lang="es-MX" b="1" dirty="0">
              <a:ea typeface="Calibri"/>
              <a:cs typeface="Times New Roman"/>
            </a:endParaRPr>
          </a:p>
          <a:p>
            <a:r>
              <a:rPr lang="en-US" b="1" dirty="0">
                <a:solidFill>
                  <a:srgbClr val="000000"/>
                </a:solidFill>
                <a:ea typeface="Calibri"/>
                <a:cs typeface="Times New Roman"/>
              </a:rPr>
              <a:t> Instead of relying on any pre-existing economic system, the country will need to innovate. </a:t>
            </a:r>
          </a:p>
          <a:p>
            <a:endParaRPr lang="es-MX" dirty="0"/>
          </a:p>
        </p:txBody>
      </p:sp>
    </p:spTree>
    <p:extLst>
      <p:ext uri="{BB962C8B-B14F-4D97-AF65-F5344CB8AC3E}">
        <p14:creationId xmlns:p14="http://schemas.microsoft.com/office/powerpoint/2010/main" val="499286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8"/>
            <a:ext cx="7772400" cy="5904656"/>
          </a:xfrm>
        </p:spPr>
        <p:txBody>
          <a:bodyPr>
            <a:normAutofit/>
          </a:bodyPr>
          <a:lstStyle/>
          <a:p>
            <a:r>
              <a:rPr lang="en-US" sz="5300" b="1" dirty="0" smtClean="0"/>
              <a:t>  </a:t>
            </a:r>
            <a:br>
              <a:rPr lang="en-US" sz="5300" b="1" dirty="0" smtClean="0"/>
            </a:br>
            <a:r>
              <a:rPr lang="en-US" sz="5300" b="1" dirty="0" smtClean="0">
                <a:solidFill>
                  <a:srgbClr val="FF0000"/>
                </a:solidFill>
              </a:rPr>
              <a:t>IS it POSSIBLE TO develop the  ECONOMY with responsible  COMSUPTION IN CUBA?</a:t>
            </a:r>
            <a:br>
              <a:rPr lang="en-US" sz="5300" b="1" dirty="0" smtClean="0">
                <a:solidFill>
                  <a:srgbClr val="FF0000"/>
                </a:solidFill>
              </a:rPr>
            </a:br>
            <a:r>
              <a:rPr lang="en-US" dirty="0" smtClean="0"/>
              <a:t> </a:t>
            </a:r>
            <a:endParaRPr lang="es-MX" dirty="0"/>
          </a:p>
        </p:txBody>
      </p:sp>
      <p:sp>
        <p:nvSpPr>
          <p:cNvPr id="3" name="Subtitle 2"/>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2835219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672" y="16808"/>
            <a:ext cx="8496944" cy="3231654"/>
          </a:xfrm>
          <a:prstGeom prst="rect">
            <a:avLst/>
          </a:prstGeom>
        </p:spPr>
        <p:txBody>
          <a:bodyPr wrap="square">
            <a:spAutoFit/>
          </a:bodyPr>
          <a:lstStyle/>
          <a:p>
            <a:r>
              <a:rPr lang="en-US" sz="2400" b="1" dirty="0" smtClean="0"/>
              <a:t>Is the only possibility to implement</a:t>
            </a:r>
            <a:r>
              <a:rPr lang="en-US" sz="2400" b="1" dirty="0" smtClean="0">
                <a:effectLst/>
              </a:rPr>
              <a:t> </a:t>
            </a:r>
            <a:r>
              <a:rPr lang="en-US" sz="2400" dirty="0" smtClean="0">
                <a:effectLst/>
              </a:rPr>
              <a:t>the idea of a possible harmonious interaction between the </a:t>
            </a:r>
            <a:r>
              <a:rPr lang="en-US" sz="2800" b="1" dirty="0" smtClean="0">
                <a:effectLst/>
              </a:rPr>
              <a:t>Economic-financial</a:t>
            </a:r>
            <a:r>
              <a:rPr lang="en-US" sz="2800" b="1" dirty="0" smtClean="0"/>
              <a:t>, </a:t>
            </a:r>
            <a:r>
              <a:rPr lang="en-US" sz="2800" b="1" dirty="0" smtClean="0">
                <a:effectLst/>
              </a:rPr>
              <a:t>Productive and Mercantile</a:t>
            </a:r>
            <a:r>
              <a:rPr lang="en-US" sz="2800" b="1" dirty="0"/>
              <a:t> </a:t>
            </a:r>
            <a:r>
              <a:rPr lang="en-US" sz="2800" b="1" dirty="0" smtClean="0"/>
              <a:t>systems</a:t>
            </a:r>
            <a:r>
              <a:rPr lang="en-US" sz="2400" dirty="0" smtClean="0">
                <a:effectLst/>
              </a:rPr>
              <a:t/>
            </a:r>
            <a:br>
              <a:rPr lang="en-US" sz="2400" dirty="0" smtClean="0">
                <a:effectLst/>
              </a:rPr>
            </a:br>
            <a:r>
              <a:rPr lang="en-US" sz="2400" dirty="0" smtClean="0">
                <a:effectLst/>
              </a:rPr>
              <a:t>With the </a:t>
            </a:r>
          </a:p>
          <a:p>
            <a:r>
              <a:rPr lang="en-US" sz="2800" b="1" dirty="0" smtClean="0">
                <a:effectLst/>
              </a:rPr>
              <a:t>Biological, Humans and Social</a:t>
            </a:r>
            <a:r>
              <a:rPr lang="en-US" sz="2800" b="1" dirty="0" smtClean="0"/>
              <a:t> systems</a:t>
            </a:r>
            <a:r>
              <a:rPr lang="en-US" sz="2400" dirty="0" smtClean="0">
                <a:effectLst/>
              </a:rPr>
              <a:t/>
            </a:r>
            <a:br>
              <a:rPr lang="en-US" sz="2400" dirty="0" smtClean="0">
                <a:effectLst/>
              </a:rPr>
            </a:br>
            <a:r>
              <a:rPr lang="en-US" sz="2400" dirty="0" smtClean="0">
                <a:effectLst/>
              </a:rPr>
              <a:t>                                                 looking at</a:t>
            </a:r>
            <a:br>
              <a:rPr lang="en-US" sz="2400" dirty="0" smtClean="0">
                <a:effectLst/>
              </a:rPr>
            </a:br>
            <a:r>
              <a:rPr lang="en-US" sz="2400" dirty="0" smtClean="0">
                <a:effectLst/>
              </a:rPr>
              <a:t>A real protection of the natural resources and the exercise of the socioeconomic development on a safe and durable bases.</a:t>
            </a:r>
            <a:endParaRPr lang="es-ES" sz="2400" dirty="0" smtClean="0"/>
          </a:p>
        </p:txBody>
      </p:sp>
      <p:pic>
        <p:nvPicPr>
          <p:cNvPr id="3" name="Picture 4" descr="cubeco 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48462"/>
            <a:ext cx="6732240" cy="36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78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pas de cristal">
  <a:themeElements>
    <a:clrScheme name="Capas de cristal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Capas de crist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as de cristal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Capas de cristal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Capas de cristal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Capas de cristal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Capas de cristal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Capas de cristal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Capas de cristal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Capas de cristal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apas de cristal">
  <a:themeElements>
    <a:clrScheme name="Capas de cristal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Capas de crist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as de cristal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Capas de cristal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Capas de cristal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Capas de cristal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Capas de cristal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Capas de cristal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Capas de cristal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Capas de cristal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845</Words>
  <Application>Microsoft Office PowerPoint</Application>
  <PresentationFormat>On-screen Show (4:3)</PresentationFormat>
  <Paragraphs>44</Paragraphs>
  <Slides>16</Slides>
  <Notes>1</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Office Theme</vt:lpstr>
      <vt:lpstr>Capas de cristal</vt:lpstr>
      <vt:lpstr>1_Capas de cristal</vt:lpstr>
      <vt:lpstr>Tema de Office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IS it POSSIBLE TO develop the  ECONOMY with responsible  COMSUPTION IN CUBA?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yociel</dc:creator>
  <cp:lastModifiedBy>yociel</cp:lastModifiedBy>
  <cp:revision>25</cp:revision>
  <dcterms:created xsi:type="dcterms:W3CDTF">2017-01-31T04:30:23Z</dcterms:created>
  <dcterms:modified xsi:type="dcterms:W3CDTF">2018-09-27T00:17:27Z</dcterms:modified>
</cp:coreProperties>
</file>