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66" r:id="rId4"/>
    <p:sldId id="258" r:id="rId5"/>
    <p:sldId id="259" r:id="rId6"/>
    <p:sldId id="260" r:id="rId7"/>
    <p:sldId id="261" r:id="rId8"/>
    <p:sldId id="262" r:id="rId9"/>
    <p:sldId id="263" r:id="rId10"/>
    <p:sldId id="265" r:id="rId11"/>
  </p:sldIdLst>
  <p:sldSz cx="9144000" cy="6858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io\Desktop\MARIO\RESEARCH%20AND%20PUBLICATIONS\BILDNER%20CENTER\2018\CUBAN%20AGRICULTURE%20UNDER%20A%20NEW%20LEADERSHIP%20-%20JUNE%202018\PROSPECTS%20FOR%20CUBAN%20AG%20UNDER%20A%20NEW%20LEADERSHIP_BILDNER%20CENTER%206-4-2018_TABL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io\Desktop\MARIO\RESEARCH%20AND%20PUBLICATIONS\BILDNER%20CENTER\2018\CUBAN%20AGRICULTURE%20UNDER%20A%20NEW%20LEADERSHIP%20-%20JUNE%202018\PROSPECTS%20FOR%20CUBAN%20AG%20UNDER%20A%20NEW%20LEADERSHIP_BILDNER%20CENTER%206-4-2018_TABL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io\Desktop\MARIO\RESEARCH%20AND%20PUBLICATIONS\BILDNER%20CENTER\2018\CUBAN%20AGRICULTURE%20UNDER%20A%20NEW%20LEADERSHIP%20-%20JUNE%202018\PROSPECTS%20FOR%20CUBAN%20AG%20UNDER%20A%20NEW%20LEADERSHIP_BILDNER%20CENTER%206-4-2018_TA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'T4'!$A$3</c:f>
              <c:strCache>
                <c:ptCount val="1"/>
                <c:pt idx="0">
                  <c:v>Viandas(a)</c:v>
                </c:pt>
              </c:strCache>
            </c:strRef>
          </c:tx>
          <c:marker>
            <c:symbol val="none"/>
          </c:marker>
          <c:cat>
            <c:numRef>
              <c:f>'T4'!$B$2:$J$2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'T4'!$B$3:$J$3</c:f>
              <c:numCache>
                <c:formatCode>#,##0</c:formatCode>
                <c:ptCount val="9"/>
                <c:pt idx="0">
                  <c:v>2150700</c:v>
                </c:pt>
                <c:pt idx="1">
                  <c:v>2236000</c:v>
                </c:pt>
                <c:pt idx="2">
                  <c:v>2250000</c:v>
                </c:pt>
                <c:pt idx="3">
                  <c:v>2280000</c:v>
                </c:pt>
                <c:pt idx="4">
                  <c:v>2337000</c:v>
                </c:pt>
                <c:pt idx="5">
                  <c:v>2239000</c:v>
                </c:pt>
                <c:pt idx="6">
                  <c:v>2507056</c:v>
                </c:pt>
                <c:pt idx="7">
                  <c:v>2633618</c:v>
                </c:pt>
                <c:pt idx="8">
                  <c:v>2859619</c:v>
                </c:pt>
              </c:numCache>
            </c:numRef>
          </c:val>
        </c:ser>
        <c:ser>
          <c:idx val="1"/>
          <c:order val="1"/>
          <c:tx>
            <c:strRef>
              <c:f>'T4'!$A$4</c:f>
              <c:strCache>
                <c:ptCount val="1"/>
                <c:pt idx="0">
                  <c:v>Plantains</c:v>
                </c:pt>
              </c:strCache>
            </c:strRef>
          </c:tx>
          <c:marker>
            <c:symbol val="none"/>
          </c:marker>
          <c:cat>
            <c:numRef>
              <c:f>'T4'!$B$2:$J$2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'T4'!$B$4:$J$4</c:f>
              <c:numCache>
                <c:formatCode>#,##0</c:formatCode>
                <c:ptCount val="9"/>
                <c:pt idx="0">
                  <c:v>758200</c:v>
                </c:pt>
                <c:pt idx="1">
                  <c:v>670400</c:v>
                </c:pt>
                <c:pt idx="2">
                  <c:v>735000</c:v>
                </c:pt>
                <c:pt idx="3">
                  <c:v>835000</c:v>
                </c:pt>
                <c:pt idx="4">
                  <c:v>885000</c:v>
                </c:pt>
                <c:pt idx="5">
                  <c:v>658500</c:v>
                </c:pt>
                <c:pt idx="6">
                  <c:v>836193</c:v>
                </c:pt>
                <c:pt idx="7">
                  <c:v>890197</c:v>
                </c:pt>
                <c:pt idx="8">
                  <c:v>1016150</c:v>
                </c:pt>
              </c:numCache>
            </c:numRef>
          </c:val>
        </c:ser>
        <c:ser>
          <c:idx val="2"/>
          <c:order val="2"/>
          <c:tx>
            <c:strRef>
              <c:f>'T4'!$A$6</c:f>
              <c:strCache>
                <c:ptCount val="1"/>
                <c:pt idx="0">
                  <c:v>Cereals</c:v>
                </c:pt>
              </c:strCache>
            </c:strRef>
          </c:tx>
          <c:marker>
            <c:symbol val="none"/>
          </c:marker>
          <c:cat>
            <c:numRef>
              <c:f>'T4'!$B$2:$J$2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'T4'!$B$6:$J$6</c:f>
              <c:numCache>
                <c:formatCode>#,##0</c:formatCode>
                <c:ptCount val="9"/>
                <c:pt idx="0">
                  <c:v>761700</c:v>
                </c:pt>
                <c:pt idx="1">
                  <c:v>868400</c:v>
                </c:pt>
                <c:pt idx="2">
                  <c:v>778863</c:v>
                </c:pt>
                <c:pt idx="3">
                  <c:v>920400</c:v>
                </c:pt>
                <c:pt idx="4">
                  <c:v>1002000</c:v>
                </c:pt>
                <c:pt idx="5">
                  <c:v>1098800</c:v>
                </c:pt>
                <c:pt idx="6">
                  <c:v>1013495</c:v>
                </c:pt>
                <c:pt idx="7">
                  <c:v>781058</c:v>
                </c:pt>
                <c:pt idx="8">
                  <c:v>918512</c:v>
                </c:pt>
              </c:numCache>
            </c:numRef>
          </c:val>
        </c:ser>
        <c:ser>
          <c:idx val="3"/>
          <c:order val="3"/>
          <c:tx>
            <c:strRef>
              <c:f>'T4'!$A$7</c:f>
              <c:strCache>
                <c:ptCount val="1"/>
                <c:pt idx="0">
                  <c:v>Legumes</c:v>
                </c:pt>
              </c:strCache>
            </c:strRef>
          </c:tx>
          <c:marker>
            <c:symbol val="none"/>
          </c:marker>
          <c:cat>
            <c:numRef>
              <c:f>'T4'!$B$2:$J$2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'T4'!$B$7:$J$7</c:f>
              <c:numCache>
                <c:formatCode>#,##0</c:formatCode>
                <c:ptCount val="9"/>
                <c:pt idx="0">
                  <c:v>97200</c:v>
                </c:pt>
                <c:pt idx="1">
                  <c:v>110800</c:v>
                </c:pt>
                <c:pt idx="2">
                  <c:v>80439</c:v>
                </c:pt>
                <c:pt idx="3">
                  <c:v>133000</c:v>
                </c:pt>
                <c:pt idx="4">
                  <c:v>127100</c:v>
                </c:pt>
                <c:pt idx="5">
                  <c:v>129800</c:v>
                </c:pt>
                <c:pt idx="6">
                  <c:v>135545</c:v>
                </c:pt>
                <c:pt idx="7">
                  <c:v>117556</c:v>
                </c:pt>
                <c:pt idx="8">
                  <c:v>136570</c:v>
                </c:pt>
              </c:numCache>
            </c:numRef>
          </c:val>
        </c:ser>
        <c:ser>
          <c:idx val="4"/>
          <c:order val="4"/>
          <c:tx>
            <c:strRef>
              <c:f>'T4'!$A$10</c:f>
              <c:strCache>
                <c:ptCount val="1"/>
                <c:pt idx="0">
                  <c:v>Other Fruits</c:v>
                </c:pt>
              </c:strCache>
            </c:strRef>
          </c:tx>
          <c:marker>
            <c:symbol val="none"/>
          </c:marker>
          <c:cat>
            <c:numRef>
              <c:f>'T4'!$B$2:$J$2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'T4'!$B$10:$J$10</c:f>
              <c:numCache>
                <c:formatCode>#,##0</c:formatCode>
                <c:ptCount val="9"/>
                <c:pt idx="0">
                  <c:v>738500</c:v>
                </c:pt>
                <c:pt idx="1">
                  <c:v>748000</c:v>
                </c:pt>
                <c:pt idx="2">
                  <c:v>762045</c:v>
                </c:pt>
                <c:pt idx="3">
                  <c:v>817000</c:v>
                </c:pt>
                <c:pt idx="4">
                  <c:v>964900</c:v>
                </c:pt>
                <c:pt idx="5">
                  <c:v>925000</c:v>
                </c:pt>
                <c:pt idx="6">
                  <c:v>884464</c:v>
                </c:pt>
                <c:pt idx="7">
                  <c:v>942675</c:v>
                </c:pt>
                <c:pt idx="8">
                  <c:v>944503</c:v>
                </c:pt>
              </c:numCache>
            </c:numRef>
          </c:val>
        </c:ser>
        <c:ser>
          <c:idx val="5"/>
          <c:order val="5"/>
          <c:tx>
            <c:strRef>
              <c:f>'T4'!$A$11</c:f>
              <c:strCache>
                <c:ptCount val="1"/>
                <c:pt idx="0">
                  <c:v>Cocoa</c:v>
                </c:pt>
              </c:strCache>
            </c:strRef>
          </c:tx>
          <c:marker>
            <c:symbol val="none"/>
          </c:marker>
          <c:cat>
            <c:numRef>
              <c:f>'T4'!$B$2:$J$2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'T4'!$B$11:$J$11</c:f>
              <c:numCache>
                <c:formatCode>#,##0</c:formatCode>
                <c:ptCount val="9"/>
                <c:pt idx="0">
                  <c:v>1100</c:v>
                </c:pt>
                <c:pt idx="1">
                  <c:v>1387</c:v>
                </c:pt>
                <c:pt idx="2">
                  <c:v>1709</c:v>
                </c:pt>
                <c:pt idx="3">
                  <c:v>1510</c:v>
                </c:pt>
                <c:pt idx="4">
                  <c:v>2027</c:v>
                </c:pt>
                <c:pt idx="5">
                  <c:v>1425</c:v>
                </c:pt>
                <c:pt idx="6">
                  <c:v>2188</c:v>
                </c:pt>
                <c:pt idx="7">
                  <c:v>1500</c:v>
                </c:pt>
                <c:pt idx="8">
                  <c:v>2058</c:v>
                </c:pt>
              </c:numCache>
            </c:numRef>
          </c:val>
        </c:ser>
        <c:marker val="1"/>
        <c:axId val="117951488"/>
        <c:axId val="118039296"/>
      </c:lineChart>
      <c:catAx>
        <c:axId val="117951488"/>
        <c:scaling>
          <c:orientation val="minMax"/>
        </c:scaling>
        <c:axPos val="b"/>
        <c:numFmt formatCode="General" sourceLinked="1"/>
        <c:tickLblPos val="nextTo"/>
        <c:txPr>
          <a:bodyPr/>
          <a:lstStyle/>
          <a:p>
            <a:pPr>
              <a:defRPr b="1"/>
            </a:pPr>
            <a:endParaRPr lang="en-US"/>
          </a:p>
        </c:txPr>
        <c:crossAx val="118039296"/>
        <c:crosses val="autoZero"/>
        <c:auto val="1"/>
        <c:lblAlgn val="ctr"/>
        <c:lblOffset val="100"/>
      </c:catAx>
      <c:valAx>
        <c:axId val="118039296"/>
        <c:scaling>
          <c:orientation val="minMax"/>
        </c:scaling>
        <c:axPos val="l"/>
        <c:majorGridlines/>
        <c:numFmt formatCode="#,##0" sourceLinked="1"/>
        <c:tickLblPos val="nextTo"/>
        <c:txPr>
          <a:bodyPr/>
          <a:lstStyle/>
          <a:p>
            <a:pPr>
              <a:defRPr b="1"/>
            </a:pPr>
            <a:endParaRPr lang="en-US"/>
          </a:p>
        </c:txPr>
        <c:crossAx val="117951488"/>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'T4'!$A$5</c:f>
              <c:strCache>
                <c:ptCount val="1"/>
                <c:pt idx="0">
                  <c:v>Vegetables</c:v>
                </c:pt>
              </c:strCache>
            </c:strRef>
          </c:tx>
          <c:marker>
            <c:symbol val="none"/>
          </c:marker>
          <c:cat>
            <c:numRef>
              <c:f>'T4'!$B$2:$J$2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'T4'!$B$5:$J$5</c:f>
              <c:numCache>
                <c:formatCode>#,##0</c:formatCode>
                <c:ptCount val="9"/>
                <c:pt idx="0">
                  <c:v>2439300</c:v>
                </c:pt>
                <c:pt idx="1">
                  <c:v>2548800</c:v>
                </c:pt>
                <c:pt idx="2">
                  <c:v>2141035</c:v>
                </c:pt>
                <c:pt idx="3">
                  <c:v>2200000</c:v>
                </c:pt>
                <c:pt idx="4">
                  <c:v>2112000</c:v>
                </c:pt>
                <c:pt idx="5">
                  <c:v>2406500</c:v>
                </c:pt>
                <c:pt idx="6">
                  <c:v>2498960</c:v>
                </c:pt>
                <c:pt idx="7">
                  <c:v>2424163</c:v>
                </c:pt>
                <c:pt idx="8">
                  <c:v>2384823</c:v>
                </c:pt>
              </c:numCache>
            </c:numRef>
          </c:val>
        </c:ser>
        <c:ser>
          <c:idx val="1"/>
          <c:order val="1"/>
          <c:tx>
            <c:strRef>
              <c:f>'T4'!$A$8</c:f>
              <c:strCache>
                <c:ptCount val="1"/>
                <c:pt idx="0">
                  <c:v>Tobacco</c:v>
                </c:pt>
              </c:strCache>
            </c:strRef>
          </c:tx>
          <c:marker>
            <c:symbol val="none"/>
          </c:marker>
          <c:cat>
            <c:numRef>
              <c:f>'T4'!$B$2:$J$2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'T4'!$B$8:$J$8</c:f>
              <c:numCache>
                <c:formatCode>#,##0</c:formatCode>
                <c:ptCount val="9"/>
                <c:pt idx="0">
                  <c:v>21500</c:v>
                </c:pt>
                <c:pt idx="1">
                  <c:v>25200</c:v>
                </c:pt>
                <c:pt idx="2">
                  <c:v>20500</c:v>
                </c:pt>
                <c:pt idx="3">
                  <c:v>19900</c:v>
                </c:pt>
                <c:pt idx="4">
                  <c:v>19500</c:v>
                </c:pt>
                <c:pt idx="5">
                  <c:v>24000</c:v>
                </c:pt>
                <c:pt idx="6">
                  <c:v>19800</c:v>
                </c:pt>
                <c:pt idx="7">
                  <c:v>24500</c:v>
                </c:pt>
                <c:pt idx="8">
                  <c:v>19700</c:v>
                </c:pt>
              </c:numCache>
            </c:numRef>
          </c:val>
        </c:ser>
        <c:ser>
          <c:idx val="2"/>
          <c:order val="2"/>
          <c:tx>
            <c:strRef>
              <c:f>'T4'!$A$9</c:f>
              <c:strCache>
                <c:ptCount val="1"/>
                <c:pt idx="0">
                  <c:v>Citrus Fruits</c:v>
                </c:pt>
              </c:strCache>
            </c:strRef>
          </c:tx>
          <c:marker>
            <c:symbol val="none"/>
          </c:marker>
          <c:cat>
            <c:numRef>
              <c:f>'T4'!$B$2:$J$2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'T4'!$B$9:$J$9</c:f>
              <c:numCache>
                <c:formatCode>#,##0</c:formatCode>
                <c:ptCount val="9"/>
                <c:pt idx="0">
                  <c:v>391800</c:v>
                </c:pt>
                <c:pt idx="1">
                  <c:v>418000</c:v>
                </c:pt>
                <c:pt idx="2">
                  <c:v>345000</c:v>
                </c:pt>
                <c:pt idx="3">
                  <c:v>264500</c:v>
                </c:pt>
                <c:pt idx="4">
                  <c:v>203700</c:v>
                </c:pt>
                <c:pt idx="5">
                  <c:v>166900</c:v>
                </c:pt>
                <c:pt idx="6">
                  <c:v>96810</c:v>
                </c:pt>
                <c:pt idx="7">
                  <c:v>115384</c:v>
                </c:pt>
                <c:pt idx="8">
                  <c:v>119494</c:v>
                </c:pt>
              </c:numCache>
            </c:numRef>
          </c:val>
        </c:ser>
        <c:marker val="1"/>
        <c:axId val="118056448"/>
        <c:axId val="118057984"/>
      </c:lineChart>
      <c:catAx>
        <c:axId val="118056448"/>
        <c:scaling>
          <c:orientation val="minMax"/>
        </c:scaling>
        <c:axPos val="b"/>
        <c:numFmt formatCode="General" sourceLinked="1"/>
        <c:tickLblPos val="nextTo"/>
        <c:crossAx val="118057984"/>
        <c:crosses val="autoZero"/>
        <c:auto val="1"/>
        <c:lblAlgn val="ctr"/>
        <c:lblOffset val="100"/>
      </c:catAx>
      <c:valAx>
        <c:axId val="118057984"/>
        <c:scaling>
          <c:orientation val="minMax"/>
        </c:scaling>
        <c:axPos val="l"/>
        <c:majorGridlines/>
        <c:numFmt formatCode="#,##0" sourceLinked="1"/>
        <c:tickLblPos val="nextTo"/>
        <c:crossAx val="118056448"/>
        <c:crosses val="autoZero"/>
        <c:crossBetween val="between"/>
      </c:valAx>
    </c:plotArea>
    <c:legend>
      <c:legendPos val="r"/>
      <c:layout/>
    </c:legend>
    <c:plotVisOnly val="1"/>
  </c:chart>
  <c:txPr>
    <a:bodyPr/>
    <a:lstStyle/>
    <a:p>
      <a:pPr>
        <a:defRPr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a:t>Fig. 1 - Cuba: Agricultural EX and IM, 2011-2016</a:t>
            </a:r>
          </a:p>
        </c:rich>
      </c:tx>
      <c:layout>
        <c:manualLayout>
          <c:xMode val="edge"/>
          <c:yMode val="edge"/>
          <c:x val="5.3006999125109429E-2"/>
          <c:y val="1.8518518518518538E-2"/>
        </c:manualLayout>
      </c:layout>
    </c:title>
    <c:plotArea>
      <c:layout/>
      <c:barChart>
        <c:barDir val="col"/>
        <c:grouping val="clustered"/>
        <c:ser>
          <c:idx val="0"/>
          <c:order val="0"/>
          <c:tx>
            <c:strRef>
              <c:f>'T6'!$A$5</c:f>
              <c:strCache>
                <c:ptCount val="1"/>
                <c:pt idx="0">
                  <c:v>Food and Agricultural Products (EX)</c:v>
                </c:pt>
              </c:strCache>
            </c:strRef>
          </c:tx>
          <c:spPr>
            <a:solidFill>
              <a:srgbClr val="00B050"/>
            </a:solidFill>
          </c:spPr>
          <c:cat>
            <c:numRef>
              <c:f>'T6'!$B$2:$G$2</c:f>
              <c:numCache>
                <c:formatCode>General</c:formatCode>
                <c:ptCount val="6"/>
                <c:pt idx="0">
                  <c:v>2011</c:v>
                </c:pt>
                <c:pt idx="1">
                  <c:v>2012</c:v>
                </c:pt>
                <c:pt idx="2">
                  <c:v>2013</c:v>
                </c:pt>
                <c:pt idx="3">
                  <c:v>2014</c:v>
                </c:pt>
                <c:pt idx="4">
                  <c:v>2015</c:v>
                </c:pt>
                <c:pt idx="5">
                  <c:v>2016</c:v>
                </c:pt>
              </c:numCache>
            </c:numRef>
          </c:cat>
          <c:val>
            <c:numRef>
              <c:f>'T6'!$B$5:$G$5</c:f>
              <c:numCache>
                <c:formatCode>#,##0</c:formatCode>
                <c:ptCount val="6"/>
                <c:pt idx="0">
                  <c:v>482568</c:v>
                </c:pt>
                <c:pt idx="1">
                  <c:v>570329</c:v>
                </c:pt>
                <c:pt idx="2">
                  <c:v>249367</c:v>
                </c:pt>
                <c:pt idx="3">
                  <c:v>507848</c:v>
                </c:pt>
                <c:pt idx="4">
                  <c:v>522911</c:v>
                </c:pt>
                <c:pt idx="5">
                  <c:v>454097</c:v>
                </c:pt>
              </c:numCache>
            </c:numRef>
          </c:val>
        </c:ser>
        <c:ser>
          <c:idx val="1"/>
          <c:order val="1"/>
          <c:tx>
            <c:strRef>
              <c:f>'T6'!$A$8</c:f>
              <c:strCache>
                <c:ptCount val="1"/>
                <c:pt idx="0">
                  <c:v>Food and Agricultural Products (IM)</c:v>
                </c:pt>
              </c:strCache>
            </c:strRef>
          </c:tx>
          <c:spPr>
            <a:solidFill>
              <a:srgbClr val="FF0000"/>
            </a:solidFill>
          </c:spPr>
          <c:cat>
            <c:numRef>
              <c:f>'T6'!$B$2:$G$2</c:f>
              <c:numCache>
                <c:formatCode>General</c:formatCode>
                <c:ptCount val="6"/>
                <c:pt idx="0">
                  <c:v>2011</c:v>
                </c:pt>
                <c:pt idx="1">
                  <c:v>2012</c:v>
                </c:pt>
                <c:pt idx="2">
                  <c:v>2013</c:v>
                </c:pt>
                <c:pt idx="3">
                  <c:v>2014</c:v>
                </c:pt>
                <c:pt idx="4">
                  <c:v>2015</c:v>
                </c:pt>
                <c:pt idx="5">
                  <c:v>2016</c:v>
                </c:pt>
              </c:numCache>
            </c:numRef>
          </c:cat>
          <c:val>
            <c:numRef>
              <c:f>'T6'!$B$8:$G$8</c:f>
              <c:numCache>
                <c:formatCode>#,##0</c:formatCode>
                <c:ptCount val="6"/>
                <c:pt idx="0">
                  <c:v>1863194</c:v>
                </c:pt>
                <c:pt idx="1">
                  <c:v>1644877</c:v>
                </c:pt>
                <c:pt idx="2">
                  <c:v>1848051</c:v>
                </c:pt>
                <c:pt idx="3">
                  <c:v>1917741</c:v>
                </c:pt>
                <c:pt idx="4">
                  <c:v>1800910</c:v>
                </c:pt>
                <c:pt idx="5">
                  <c:v>1777569</c:v>
                </c:pt>
              </c:numCache>
            </c:numRef>
          </c:val>
        </c:ser>
        <c:axId val="117599616"/>
        <c:axId val="117605504"/>
      </c:barChart>
      <c:catAx>
        <c:axId val="117599616"/>
        <c:scaling>
          <c:orientation val="minMax"/>
        </c:scaling>
        <c:axPos val="b"/>
        <c:numFmt formatCode="General" sourceLinked="1"/>
        <c:majorTickMark val="none"/>
        <c:tickLblPos val="nextTo"/>
        <c:crossAx val="117605504"/>
        <c:crosses val="autoZero"/>
        <c:auto val="1"/>
        <c:lblAlgn val="ctr"/>
        <c:lblOffset val="100"/>
      </c:catAx>
      <c:valAx>
        <c:axId val="117605504"/>
        <c:scaling>
          <c:orientation val="minMax"/>
        </c:scaling>
        <c:axPos val="l"/>
        <c:majorGridlines/>
        <c:title>
          <c:tx>
            <c:rich>
              <a:bodyPr/>
              <a:lstStyle/>
              <a:p>
                <a:pPr>
                  <a:defRPr/>
                </a:pPr>
                <a:r>
                  <a:rPr lang="en-US"/>
                  <a:t>(Thousand Pesos)</a:t>
                </a:r>
              </a:p>
            </c:rich>
          </c:tx>
          <c:layout>
            <c:manualLayout>
              <c:xMode val="edge"/>
              <c:yMode val="edge"/>
              <c:x val="0.10625000000000002"/>
              <c:y val="0.22847581552305962"/>
            </c:manualLayout>
          </c:layout>
        </c:title>
        <c:numFmt formatCode="#,##0" sourceLinked="1"/>
        <c:majorTickMark val="none"/>
        <c:tickLblPos val="nextTo"/>
        <c:txPr>
          <a:bodyPr/>
          <a:lstStyle/>
          <a:p>
            <a:pPr>
              <a:defRPr b="1"/>
            </a:pPr>
            <a:endParaRPr lang="en-US"/>
          </a:p>
        </c:txPr>
        <c:crossAx val="117599616"/>
        <c:crosses val="autoZero"/>
        <c:crossBetween val="between"/>
      </c:valAx>
      <c:dTable>
        <c:showHorzBorder val="1"/>
        <c:showVertBorder val="1"/>
        <c:showOutline val="1"/>
        <c:showKeys val="1"/>
        <c:txPr>
          <a:bodyPr/>
          <a:lstStyle/>
          <a:p>
            <a:pPr rtl="0">
              <a:defRPr b="1"/>
            </a:pPr>
            <a:endParaRPr lang="en-US"/>
          </a:p>
        </c:txPr>
      </c:dTable>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68471"/>
          </a:xfrm>
          <a:prstGeom prst="rect">
            <a:avLst/>
          </a:prstGeom>
        </p:spPr>
        <p:txBody>
          <a:bodyPr vert="horz" lIns="94119" tIns="47060" rIns="94119" bIns="47060" rtlCol="0"/>
          <a:lstStyle>
            <a:lvl1pPr algn="r">
              <a:defRPr sz="1200"/>
            </a:lvl1pPr>
          </a:lstStyle>
          <a:p>
            <a:fld id="{B2BA72AA-5D93-4F16-9F40-21E84570C867}" type="datetimeFigureOut">
              <a:rPr lang="en-US" smtClean="0"/>
              <a:pPr/>
              <a:t>6/5/2018</a:t>
            </a:fld>
            <a:endParaRPr lang="en-US"/>
          </a:p>
        </p:txBody>
      </p:sp>
      <p:sp>
        <p:nvSpPr>
          <p:cNvPr id="4" name="Slide Image Placeholder 3"/>
          <p:cNvSpPr>
            <a:spLocks noGrp="1" noRot="1" noChangeAspect="1"/>
          </p:cNvSpPr>
          <p:nvPr>
            <p:ph type="sldImg" idx="2"/>
          </p:nvPr>
        </p:nvSpPr>
        <p:spPr>
          <a:xfrm>
            <a:off x="1209675" y="703263"/>
            <a:ext cx="4683125" cy="3513137"/>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450477"/>
            <a:ext cx="5681980" cy="4216241"/>
          </a:xfrm>
          <a:prstGeom prst="rect">
            <a:avLst/>
          </a:prstGeom>
        </p:spPr>
        <p:txBody>
          <a:bodyPr vert="horz" lIns="94119" tIns="47060" rIns="94119" bIns="470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68471"/>
          </a:xfrm>
          <a:prstGeom prst="rect">
            <a:avLst/>
          </a:prstGeom>
        </p:spPr>
        <p:txBody>
          <a:bodyPr vert="horz" lIns="94119" tIns="47060" rIns="94119" bIns="47060" rtlCol="0" anchor="b"/>
          <a:lstStyle>
            <a:lvl1pPr algn="r">
              <a:defRPr sz="1200"/>
            </a:lvl1pPr>
          </a:lstStyle>
          <a:p>
            <a:fld id="{4361C8B7-0D12-458A-8551-797C57B499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2E063EF-785F-43D5-9FB9-E40B62205403}" type="datetime1">
              <a:rPr lang="en-US" smtClean="0"/>
              <a:pPr/>
              <a:t>6/5/2018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BD6E532-3C9D-45B1-B4A1-C38FD1D1196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0BAEEF-EAB9-4AA7-90CA-FAA688F6BA42}" type="datetime1">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E532-3C9D-45B1-B4A1-C38FD1D119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938E8E-8FF2-44CE-9424-18626401D8AB}" type="datetime1">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E532-3C9D-45B1-B4A1-C38FD1D119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E6BA304-9A5A-42FE-AB13-3F0AFC16E962}" type="datetime1">
              <a:rPr lang="en-US" smtClean="0"/>
              <a:pPr/>
              <a:t>6/5/2018</a:t>
            </a:fld>
            <a:endParaRPr lang="en-US"/>
          </a:p>
        </p:txBody>
      </p:sp>
      <p:sp>
        <p:nvSpPr>
          <p:cNvPr id="9" name="Slide Number Placeholder 8"/>
          <p:cNvSpPr>
            <a:spLocks noGrp="1"/>
          </p:cNvSpPr>
          <p:nvPr>
            <p:ph type="sldNum" sz="quarter" idx="15"/>
          </p:nvPr>
        </p:nvSpPr>
        <p:spPr/>
        <p:txBody>
          <a:bodyPr rtlCol="0"/>
          <a:lstStyle/>
          <a:p>
            <a:fld id="{7BD6E532-3C9D-45B1-B4A1-C38FD1D1196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949F39-DA4E-4B99-956D-5F69B5391CED}" type="datetime1">
              <a:rPr lang="en-US" smtClean="0"/>
              <a:pPr/>
              <a:t>6/5/2018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BD6E532-3C9D-45B1-B4A1-C38FD1D119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F38E717-E59C-4728-A941-8931E8D3BCE5}" type="datetime1">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6E532-3C9D-45B1-B4A1-C38FD1D1196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17A029E-FFA6-4AFD-81A0-1529831CDA0E}" type="datetime1">
              <a:rPr lang="en-US" smtClean="0"/>
              <a:pPr/>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6E532-3C9D-45B1-B4A1-C38FD1D1196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4D5F9AB-EFA8-41C2-8EDE-FE0CEB8D7A8A}" type="datetime1">
              <a:rPr lang="en-US" smtClean="0"/>
              <a:pPr/>
              <a:t>6/5/2018</a:t>
            </a:fld>
            <a:endParaRPr lang="en-US"/>
          </a:p>
        </p:txBody>
      </p:sp>
      <p:sp>
        <p:nvSpPr>
          <p:cNvPr id="7" name="Slide Number Placeholder 6"/>
          <p:cNvSpPr>
            <a:spLocks noGrp="1"/>
          </p:cNvSpPr>
          <p:nvPr>
            <p:ph type="sldNum" sz="quarter" idx="11"/>
          </p:nvPr>
        </p:nvSpPr>
        <p:spPr/>
        <p:txBody>
          <a:bodyPr rtlCol="0"/>
          <a:lstStyle/>
          <a:p>
            <a:fld id="{7BD6E532-3C9D-45B1-B4A1-C38FD1D1196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C1936-6237-4B35-94FF-CFC46F34722C}" type="datetime1">
              <a:rPr lang="en-US" smtClean="0"/>
              <a:pPr/>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6E532-3C9D-45B1-B4A1-C38FD1D119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3DA7916-1ED5-4002-A9A8-23BB4409D65D}" type="datetime1">
              <a:rPr lang="en-US" smtClean="0"/>
              <a:pPr/>
              <a:t>6/5/2018</a:t>
            </a:fld>
            <a:endParaRPr lang="en-US"/>
          </a:p>
        </p:txBody>
      </p:sp>
      <p:sp>
        <p:nvSpPr>
          <p:cNvPr id="22" name="Slide Number Placeholder 21"/>
          <p:cNvSpPr>
            <a:spLocks noGrp="1"/>
          </p:cNvSpPr>
          <p:nvPr>
            <p:ph type="sldNum" sz="quarter" idx="15"/>
          </p:nvPr>
        </p:nvSpPr>
        <p:spPr/>
        <p:txBody>
          <a:bodyPr rtlCol="0"/>
          <a:lstStyle/>
          <a:p>
            <a:fld id="{7BD6E532-3C9D-45B1-B4A1-C38FD1D1196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CBEB399-3AD5-4B3D-B957-962746E28B46}" type="datetime1">
              <a:rPr lang="en-US" smtClean="0"/>
              <a:pPr/>
              <a:t>6/5/2018</a:t>
            </a:fld>
            <a:endParaRPr lang="en-US"/>
          </a:p>
        </p:txBody>
      </p:sp>
      <p:sp>
        <p:nvSpPr>
          <p:cNvPr id="18" name="Slide Number Placeholder 17"/>
          <p:cNvSpPr>
            <a:spLocks noGrp="1"/>
          </p:cNvSpPr>
          <p:nvPr>
            <p:ph type="sldNum" sz="quarter" idx="11"/>
          </p:nvPr>
        </p:nvSpPr>
        <p:spPr/>
        <p:txBody>
          <a:bodyPr rtlCol="0"/>
          <a:lstStyle/>
          <a:p>
            <a:fld id="{7BD6E532-3C9D-45B1-B4A1-C38FD1D1196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E85B3F2-63BF-49C2-8559-7C7A64B527EA}" type="datetime1">
              <a:rPr lang="en-US" smtClean="0"/>
              <a:pPr/>
              <a:t>6/5/2018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BD6E532-3C9D-45B1-B4A1-C38FD1D119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28600"/>
            <a:ext cx="6172200" cy="1894362"/>
          </a:xfrm>
        </p:spPr>
        <p:txBody>
          <a:bodyPr>
            <a:normAutofit fontScale="90000"/>
          </a:bodyPr>
          <a:lstStyle/>
          <a:p>
            <a:pPr algn="ctr"/>
            <a:r>
              <a:rPr lang="en-US" dirty="0" smtClean="0">
                <a:solidFill>
                  <a:schemeClr val="tx1"/>
                </a:solidFill>
              </a:rPr>
              <a:t>“Prospects for Cuban Agriculture under a New Leadership”</a:t>
            </a:r>
            <a:r>
              <a:rPr lang="en-US" dirty="0" smtClean="0"/>
              <a:t/>
            </a:r>
            <a:br>
              <a:rPr lang="en-US" dirty="0" smtClean="0"/>
            </a:br>
            <a:endParaRPr lang="en-US" dirty="0"/>
          </a:p>
        </p:txBody>
      </p:sp>
      <p:sp>
        <p:nvSpPr>
          <p:cNvPr id="3" name="Subtitle 2"/>
          <p:cNvSpPr>
            <a:spLocks noGrp="1"/>
          </p:cNvSpPr>
          <p:nvPr>
            <p:ph type="subTitle" idx="1"/>
          </p:nvPr>
        </p:nvSpPr>
        <p:spPr>
          <a:xfrm>
            <a:off x="2286000" y="4343400"/>
            <a:ext cx="6172200" cy="2031522"/>
          </a:xfrm>
        </p:spPr>
        <p:txBody>
          <a:bodyPr>
            <a:normAutofit lnSpcReduction="10000"/>
          </a:bodyPr>
          <a:lstStyle/>
          <a:p>
            <a:pPr algn="ctr"/>
            <a:r>
              <a:rPr lang="en-US" dirty="0" smtClean="0">
                <a:solidFill>
                  <a:schemeClr val="tx1"/>
                </a:solidFill>
              </a:rPr>
              <a:t>Mario Gonzalez- </a:t>
            </a:r>
            <a:r>
              <a:rPr lang="en-US" dirty="0" err="1" smtClean="0">
                <a:solidFill>
                  <a:schemeClr val="tx1"/>
                </a:solidFill>
              </a:rPr>
              <a:t>Corzo</a:t>
            </a:r>
            <a:r>
              <a:rPr lang="en-US" dirty="0" smtClean="0">
                <a:solidFill>
                  <a:schemeClr val="tx1"/>
                </a:solidFill>
              </a:rPr>
              <a:t>, </a:t>
            </a:r>
            <a:r>
              <a:rPr lang="en-US" i="1" dirty="0" smtClean="0">
                <a:solidFill>
                  <a:schemeClr val="tx1"/>
                </a:solidFill>
              </a:rPr>
              <a:t>Ph.D.</a:t>
            </a:r>
          </a:p>
          <a:p>
            <a:pPr algn="ctr"/>
            <a:r>
              <a:rPr lang="en-US" sz="1400" dirty="0" smtClean="0">
                <a:solidFill>
                  <a:schemeClr val="tx1"/>
                </a:solidFill>
              </a:rPr>
              <a:t>Department of Economics</a:t>
            </a:r>
          </a:p>
          <a:p>
            <a:pPr algn="ctr"/>
            <a:r>
              <a:rPr lang="en-US" sz="1400" dirty="0" smtClean="0">
                <a:solidFill>
                  <a:schemeClr val="tx1"/>
                </a:solidFill>
              </a:rPr>
              <a:t>LEHMAN COLLEGE, CUNY</a:t>
            </a:r>
          </a:p>
          <a:p>
            <a:pPr algn="ctr"/>
            <a:r>
              <a:rPr lang="en-US" sz="1400" dirty="0" smtClean="0">
                <a:solidFill>
                  <a:schemeClr val="tx1"/>
                </a:solidFill>
              </a:rPr>
              <a:t>Cuba Project</a:t>
            </a:r>
          </a:p>
          <a:p>
            <a:pPr algn="ctr"/>
            <a:r>
              <a:rPr lang="en-US" sz="1400" dirty="0" smtClean="0">
                <a:solidFill>
                  <a:schemeClr val="tx1"/>
                </a:solidFill>
              </a:rPr>
              <a:t>BILDNER CENTER FOR WESTERN HEMISPHERE STUDIES</a:t>
            </a:r>
          </a:p>
          <a:p>
            <a:pPr algn="ctr"/>
            <a:endParaRPr lang="en-US" sz="1400" dirty="0" smtClean="0">
              <a:solidFill>
                <a:schemeClr val="tx1"/>
              </a:solidFill>
            </a:endParaRPr>
          </a:p>
          <a:p>
            <a:pPr algn="ctr"/>
            <a:r>
              <a:rPr lang="en-US" sz="1400" dirty="0" smtClean="0">
                <a:solidFill>
                  <a:schemeClr val="tx1"/>
                </a:solidFill>
              </a:rPr>
              <a:t>June 4, 2018</a:t>
            </a:r>
            <a:endParaRPr lang="en-US" sz="1400" dirty="0">
              <a:solidFill>
                <a:schemeClr val="tx1"/>
              </a:solidFill>
            </a:endParaRPr>
          </a:p>
        </p:txBody>
      </p:sp>
      <p:pic>
        <p:nvPicPr>
          <p:cNvPr id="35843" name="Picture 3"/>
          <p:cNvPicPr>
            <a:picLocks noChangeAspect="1" noChangeArrowheads="1"/>
          </p:cNvPicPr>
          <p:nvPr/>
        </p:nvPicPr>
        <p:blipFill>
          <a:blip r:embed="rId2" cstate="print"/>
          <a:srcRect/>
          <a:stretch>
            <a:fillRect/>
          </a:stretch>
        </p:blipFill>
        <p:spPr bwMode="auto">
          <a:xfrm>
            <a:off x="2895600" y="1752600"/>
            <a:ext cx="4255111" cy="2405063"/>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7BD6E532-3C9D-45B1-B4A1-C38FD1D1196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fontScale="90000"/>
          </a:bodyPr>
          <a:lstStyle/>
          <a:p>
            <a:r>
              <a:rPr lang="en-US" sz="2200" b="1" dirty="0" smtClean="0"/>
              <a:t>IV. PROPECTS FOR CUBAN AGRICULTURE UNDER A NEW LEADERSHIP?</a:t>
            </a:r>
            <a:r>
              <a:rPr lang="en-US" dirty="0" smtClean="0"/>
              <a:t/>
            </a:r>
            <a:br>
              <a:rPr lang="en-US" dirty="0" smtClean="0"/>
            </a:br>
            <a:endParaRPr lang="en-US" dirty="0"/>
          </a:p>
        </p:txBody>
      </p:sp>
      <p:sp>
        <p:nvSpPr>
          <p:cNvPr id="3" name="Content Placeholder 2"/>
          <p:cNvSpPr>
            <a:spLocks noGrp="1"/>
          </p:cNvSpPr>
          <p:nvPr>
            <p:ph sz="quarter" idx="1"/>
          </p:nvPr>
        </p:nvSpPr>
        <p:spPr>
          <a:xfrm>
            <a:off x="381000" y="762000"/>
            <a:ext cx="7848600" cy="5791200"/>
          </a:xfrm>
        </p:spPr>
        <p:txBody>
          <a:bodyPr>
            <a:normAutofit fontScale="92500" lnSpcReduction="20000"/>
          </a:bodyPr>
          <a:lstStyle/>
          <a:p>
            <a:r>
              <a:rPr lang="en-US" sz="1400" dirty="0" smtClean="0"/>
              <a:t>Since the collapse of the Socialist Bloc and the disintegration of the Soviet Union in the early 1990s, </a:t>
            </a:r>
            <a:r>
              <a:rPr lang="en-US" sz="1400" b="1" dirty="0" smtClean="0"/>
              <a:t>Cuba’s agricultural sector has been affected by declining output levels, low labor productivity, worker absenteeism, insufficient administrative coordination, excessive bureaucratic controls, and  increasing de-capitalization caused by shortages of investment and foreign exchange receipts</a:t>
            </a:r>
            <a:r>
              <a:rPr lang="en-US" sz="1400" dirty="0" smtClean="0"/>
              <a:t> (</a:t>
            </a:r>
            <a:r>
              <a:rPr lang="en-US" sz="1400" dirty="0" err="1" smtClean="0"/>
              <a:t>Hagelberg</a:t>
            </a:r>
            <a:r>
              <a:rPr lang="en-US" sz="1400" dirty="0" smtClean="0"/>
              <a:t>, 2010; </a:t>
            </a:r>
            <a:r>
              <a:rPr lang="en-US" sz="1400" dirty="0" err="1" smtClean="0"/>
              <a:t>Spadoni</a:t>
            </a:r>
            <a:r>
              <a:rPr lang="en-US" sz="1400" dirty="0" smtClean="0"/>
              <a:t>, 2014).   </a:t>
            </a:r>
          </a:p>
          <a:p>
            <a:r>
              <a:rPr lang="en-US" sz="1400" b="1" dirty="0" smtClean="0"/>
              <a:t>Cuban agriculture has also been impacted by adverse weather conditions, particularly several devastating hurricanes and a severe drought (2006-2008) and the effects of the U.S. trade embargo</a:t>
            </a:r>
            <a:r>
              <a:rPr lang="en-US" sz="1400" dirty="0" smtClean="0"/>
              <a:t> (</a:t>
            </a:r>
            <a:r>
              <a:rPr lang="en-US" sz="1400" dirty="0" err="1" smtClean="0"/>
              <a:t>González-Corzo</a:t>
            </a:r>
            <a:r>
              <a:rPr lang="en-US" sz="1400" dirty="0" smtClean="0"/>
              <a:t> 2013, Mesa-</a:t>
            </a:r>
            <a:r>
              <a:rPr lang="en-US" sz="1400" dirty="0" err="1" smtClean="0"/>
              <a:t>Lago</a:t>
            </a:r>
            <a:r>
              <a:rPr lang="en-US" sz="1400" dirty="0" smtClean="0"/>
              <a:t>, 2012; 2013; Nova </a:t>
            </a:r>
            <a:r>
              <a:rPr lang="en-US" sz="1400" dirty="0" err="1" smtClean="0"/>
              <a:t>González</a:t>
            </a:r>
            <a:r>
              <a:rPr lang="en-US" sz="1400" dirty="0" smtClean="0"/>
              <a:t>, 2013; </a:t>
            </a:r>
            <a:r>
              <a:rPr lang="en-US" sz="1400" dirty="0" err="1" smtClean="0"/>
              <a:t>Spadoni</a:t>
            </a:r>
            <a:r>
              <a:rPr lang="en-US" sz="1400" dirty="0" smtClean="0"/>
              <a:t>, 2014). In May 2018, Hurricane Alberto severely affected the central provinces of Cienfuegos, Villa Clara, and Sancti </a:t>
            </a:r>
            <a:r>
              <a:rPr lang="en-US" sz="1400" dirty="0" err="1" smtClean="0"/>
              <a:t>Spiritus</a:t>
            </a:r>
            <a:r>
              <a:rPr lang="en-US" sz="1400" dirty="0" smtClean="0"/>
              <a:t>.</a:t>
            </a:r>
          </a:p>
          <a:p>
            <a:pPr>
              <a:buNone/>
            </a:pPr>
            <a:r>
              <a:rPr lang="en-US" sz="1500" dirty="0" smtClean="0"/>
              <a:t>According to (Nova </a:t>
            </a:r>
            <a:r>
              <a:rPr lang="en-US" sz="1500" dirty="0" err="1" smtClean="0"/>
              <a:t>González</a:t>
            </a:r>
            <a:r>
              <a:rPr lang="en-US" sz="1500" dirty="0" smtClean="0"/>
              <a:t>, 2013), </a:t>
            </a:r>
            <a:r>
              <a:rPr lang="en-US" sz="1500" b="1" u="sng" dirty="0" smtClean="0"/>
              <a:t>there are three (3) fundamental unresolved aspects </a:t>
            </a:r>
            <a:r>
              <a:rPr lang="en-US" sz="1500" dirty="0" smtClean="0"/>
              <a:t>that which have significantly limited the impact of the agricultural reforms initiated in 2007:</a:t>
            </a:r>
          </a:p>
          <a:p>
            <a:pPr>
              <a:buNone/>
            </a:pPr>
            <a:r>
              <a:rPr lang="en-US" sz="1500" dirty="0" smtClean="0"/>
              <a:t>(1) the need to achieve the complete (or full) “realization of property,”  </a:t>
            </a:r>
          </a:p>
          <a:p>
            <a:pPr>
              <a:buNone/>
            </a:pPr>
            <a:r>
              <a:rPr lang="en-US" sz="1500" dirty="0" smtClean="0"/>
              <a:t>(2) the necessity to recognize and accept the existence of the market and its complementary role in the coordination of economic activities, and </a:t>
            </a:r>
          </a:p>
          <a:p>
            <a:pPr>
              <a:buNone/>
            </a:pPr>
            <a:r>
              <a:rPr lang="en-US" sz="1500" dirty="0" smtClean="0"/>
              <a:t>(3) the absence of a systematic approach across the entire agricultural production-consumption cycle to strengthen micro and macroeconomic linkages</a:t>
            </a:r>
          </a:p>
          <a:p>
            <a:r>
              <a:rPr lang="en-US" dirty="0" smtClean="0"/>
              <a:t> </a:t>
            </a:r>
            <a:r>
              <a:rPr lang="en-US" sz="1500" b="1" dirty="0" smtClean="0"/>
              <a:t>THESE ISSUES REMAIN UNRESOLVED, AND NEED TO BE URGENTLY ADDRESSED BY THE NEW LEADERSHIP!</a:t>
            </a:r>
          </a:p>
          <a:p>
            <a:pPr>
              <a:buNone/>
            </a:pPr>
            <a:r>
              <a:rPr lang="en-US" sz="1500" b="1" u="sng" dirty="0" smtClean="0"/>
              <a:t>In addition, </a:t>
            </a:r>
            <a:r>
              <a:rPr lang="en-US" sz="1500" b="1" dirty="0" smtClean="0"/>
              <a:t>to achieve sustainable levels of progress, more profound structural reforms are needed, such as: 1) expansion of private property rights, 2) opening agriculture to FDI, 3) competitive input markets, 4) freedom to contract labor and invest capital, 5) elimination of price controls and other distortions,  and  6) unleashing the productive potential by allowing the market to function as the primary coordinating mechanism in the economy.</a:t>
            </a:r>
          </a:p>
          <a:p>
            <a:r>
              <a:rPr lang="en-US" sz="2100" b="1" dirty="0" smtClean="0"/>
              <a:t>Only time will tell if Cuba’s </a:t>
            </a:r>
            <a:r>
              <a:rPr lang="en-US" sz="2100" b="1" dirty="0" smtClean="0"/>
              <a:t>the New Leadership </a:t>
            </a:r>
            <a:r>
              <a:rPr lang="en-US" sz="2100" b="1" dirty="0" smtClean="0"/>
              <a:t>will have </a:t>
            </a:r>
            <a:r>
              <a:rPr lang="en-US" sz="2100" b="1" dirty="0" smtClean="0"/>
              <a:t>the </a:t>
            </a:r>
            <a:r>
              <a:rPr lang="en-US" sz="2100" b="1" dirty="0" smtClean="0"/>
              <a:t>political necessary </a:t>
            </a:r>
            <a:r>
              <a:rPr lang="en-US" sz="2100" b="1" dirty="0" smtClean="0"/>
              <a:t>will to implement the profound structural changes urgently needed to revive Cuban agriculture.</a:t>
            </a:r>
            <a:endParaRPr lang="en-US" sz="2100" b="1" dirty="0"/>
          </a:p>
        </p:txBody>
      </p:sp>
      <p:sp>
        <p:nvSpPr>
          <p:cNvPr id="4" name="Slide Number Placeholder 3"/>
          <p:cNvSpPr>
            <a:spLocks noGrp="1"/>
          </p:cNvSpPr>
          <p:nvPr>
            <p:ph type="sldNum" sz="quarter" idx="15"/>
          </p:nvPr>
        </p:nvSpPr>
        <p:spPr/>
        <p:txBody>
          <a:bodyPr/>
          <a:lstStyle/>
          <a:p>
            <a:fld id="{7BD6E532-3C9D-45B1-B4A1-C38FD1D1196C}"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outline</a:t>
            </a:r>
            <a:endParaRPr lang="en-US" dirty="0"/>
          </a:p>
        </p:txBody>
      </p:sp>
      <p:sp>
        <p:nvSpPr>
          <p:cNvPr id="3" name="Content Placeholder 2"/>
          <p:cNvSpPr>
            <a:spLocks noGrp="1"/>
          </p:cNvSpPr>
          <p:nvPr>
            <p:ph sz="quarter" idx="1"/>
          </p:nvPr>
        </p:nvSpPr>
        <p:spPr>
          <a:xfrm>
            <a:off x="533400" y="1219200"/>
            <a:ext cx="7467600" cy="5407152"/>
          </a:xfrm>
        </p:spPr>
        <p:txBody>
          <a:bodyPr/>
          <a:lstStyle/>
          <a:p>
            <a:r>
              <a:rPr lang="en-US" dirty="0" smtClean="0"/>
              <a:t>I. CUBAN AGRICULTURE: SOME STYLISTIC FACTS</a:t>
            </a:r>
          </a:p>
          <a:p>
            <a:r>
              <a:rPr lang="en-US" dirty="0" smtClean="0"/>
              <a:t>II. CUBA’S AGRICULTURAL REFORMS: 2007- PRESENT</a:t>
            </a:r>
          </a:p>
          <a:p>
            <a:r>
              <a:rPr lang="en-US" dirty="0" smtClean="0"/>
              <a:t>III. IMPACT OF THE REFORMS:</a:t>
            </a:r>
          </a:p>
          <a:p>
            <a:pPr lvl="1">
              <a:buNone/>
            </a:pPr>
            <a:r>
              <a:rPr lang="en-US" dirty="0" smtClean="0"/>
              <a:t>a) EMPLOYMENT </a:t>
            </a:r>
          </a:p>
          <a:p>
            <a:pPr lvl="1">
              <a:buNone/>
            </a:pPr>
            <a:r>
              <a:rPr lang="en-US" dirty="0" smtClean="0"/>
              <a:t>b) LAND DISTRIBUTION</a:t>
            </a:r>
          </a:p>
          <a:p>
            <a:pPr lvl="1">
              <a:buNone/>
            </a:pPr>
            <a:r>
              <a:rPr lang="en-US" dirty="0" smtClean="0"/>
              <a:t>c) NON-SUGAR AGRICULTURAL OUTPUT</a:t>
            </a:r>
          </a:p>
          <a:p>
            <a:pPr lvl="1">
              <a:buNone/>
            </a:pPr>
            <a:r>
              <a:rPr lang="en-US" dirty="0" smtClean="0"/>
              <a:t>d) BALANCE OF TRADE</a:t>
            </a:r>
          </a:p>
          <a:p>
            <a:r>
              <a:rPr lang="en-US" dirty="0" smtClean="0"/>
              <a:t>IV. PROPECTS FOR CUBAN AGRICULTURE UNDER A NEW LEADERSHIP?</a:t>
            </a:r>
            <a:endParaRPr lang="en-US" dirty="0"/>
          </a:p>
        </p:txBody>
      </p:sp>
      <p:sp>
        <p:nvSpPr>
          <p:cNvPr id="4" name="Slide Number Placeholder 3"/>
          <p:cNvSpPr>
            <a:spLocks noGrp="1"/>
          </p:cNvSpPr>
          <p:nvPr>
            <p:ph type="sldNum" sz="quarter" idx="15"/>
          </p:nvPr>
        </p:nvSpPr>
        <p:spPr/>
        <p:txBody>
          <a:bodyPr/>
          <a:lstStyle/>
          <a:p>
            <a:fld id="{7BD6E532-3C9D-45B1-B4A1-C38FD1D1196C}"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334962"/>
          </a:xfrm>
        </p:spPr>
        <p:txBody>
          <a:bodyPr>
            <a:normAutofit fontScale="90000"/>
          </a:bodyPr>
          <a:lstStyle/>
          <a:p>
            <a:r>
              <a:rPr lang="en-US" sz="2000" b="1" dirty="0" smtClean="0"/>
              <a:t>I. CUBAN AGRICULTURE: SOME STYLISTIC FACTS</a:t>
            </a:r>
            <a:endParaRPr lang="en-US" sz="2000" b="1" dirty="0"/>
          </a:p>
        </p:txBody>
      </p:sp>
      <p:sp>
        <p:nvSpPr>
          <p:cNvPr id="4" name="Slide Number Placeholder 3"/>
          <p:cNvSpPr>
            <a:spLocks noGrp="1"/>
          </p:cNvSpPr>
          <p:nvPr>
            <p:ph type="sldNum" sz="quarter" idx="15"/>
          </p:nvPr>
        </p:nvSpPr>
        <p:spPr/>
        <p:txBody>
          <a:bodyPr/>
          <a:lstStyle/>
          <a:p>
            <a:fld id="{7BD6E532-3C9D-45B1-B4A1-C38FD1D1196C}" type="slidenum">
              <a:rPr lang="en-US" smtClean="0"/>
              <a:pPr/>
              <a:t>3</a:t>
            </a:fld>
            <a:endParaRPr lang="en-US"/>
          </a:p>
        </p:txBody>
      </p:sp>
      <p:sp>
        <p:nvSpPr>
          <p:cNvPr id="6" name="Content Placeholder 2"/>
          <p:cNvSpPr txBox="1">
            <a:spLocks/>
          </p:cNvSpPr>
          <p:nvPr/>
        </p:nvSpPr>
        <p:spPr>
          <a:xfrm>
            <a:off x="4648200" y="762000"/>
            <a:ext cx="4191000" cy="571195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7"/>
          <p:cNvSpPr>
            <a:spLocks noGrp="1"/>
          </p:cNvSpPr>
          <p:nvPr>
            <p:ph sz="quarter" idx="1"/>
          </p:nvPr>
        </p:nvSpPr>
        <p:spPr>
          <a:xfrm>
            <a:off x="457200" y="609600"/>
            <a:ext cx="7239000" cy="5864352"/>
          </a:xfrm>
        </p:spPr>
        <p:txBody>
          <a:bodyPr>
            <a:normAutofit fontScale="62500" lnSpcReduction="20000"/>
          </a:bodyPr>
          <a:lstStyle/>
          <a:p>
            <a:r>
              <a:rPr lang="en-US" b="1" u="sng" dirty="0" smtClean="0"/>
              <a:t>Land Distribution:</a:t>
            </a:r>
            <a:endParaRPr lang="en-US" sz="2000" dirty="0" smtClean="0"/>
          </a:p>
          <a:p>
            <a:pPr lvl="1"/>
            <a:r>
              <a:rPr lang="en-US" dirty="0" smtClean="0"/>
              <a:t>Cuba’s </a:t>
            </a:r>
            <a:r>
              <a:rPr lang="en-US" u="sng" dirty="0" smtClean="0"/>
              <a:t>total land surface</a:t>
            </a:r>
            <a:r>
              <a:rPr lang="en-US" dirty="0" smtClean="0"/>
              <a:t> is approximately 11 million hectares (ha.)</a:t>
            </a:r>
            <a:endParaRPr lang="en-US" sz="1700" dirty="0" smtClean="0"/>
          </a:p>
          <a:p>
            <a:pPr lvl="1"/>
            <a:r>
              <a:rPr lang="en-US" dirty="0" smtClean="0"/>
              <a:t>Out of these, 6.2 million (ha.) (Or 56%) are </a:t>
            </a:r>
            <a:r>
              <a:rPr lang="en-US" u="sng" dirty="0" smtClean="0"/>
              <a:t>dedicated to agriculture</a:t>
            </a:r>
            <a:r>
              <a:rPr lang="en-US" dirty="0" smtClean="0"/>
              <a:t>.</a:t>
            </a:r>
            <a:endParaRPr lang="en-US" sz="1700" dirty="0" smtClean="0"/>
          </a:p>
          <a:p>
            <a:pPr lvl="1"/>
            <a:r>
              <a:rPr lang="en-US" dirty="0" smtClean="0"/>
              <a:t>Out of these, only 2.7 million ha.  (Or 43.5%) are </a:t>
            </a:r>
            <a:r>
              <a:rPr lang="en-US" u="sng" dirty="0" smtClean="0"/>
              <a:t>under cultivation</a:t>
            </a:r>
            <a:r>
              <a:rPr lang="en-US" dirty="0" smtClean="0"/>
              <a:t>.</a:t>
            </a:r>
            <a:endParaRPr lang="en-US" sz="1700" dirty="0" smtClean="0"/>
          </a:p>
          <a:p>
            <a:pPr lvl="1"/>
            <a:r>
              <a:rPr lang="en-US" u="sng" dirty="0" smtClean="0"/>
              <a:t>Cultivated surface</a:t>
            </a:r>
            <a:r>
              <a:rPr lang="en-US" dirty="0" smtClean="0"/>
              <a:t>: 2.7 million ha.</a:t>
            </a:r>
            <a:endParaRPr lang="en-US" sz="1700" dirty="0" smtClean="0"/>
          </a:p>
          <a:p>
            <a:pPr lvl="2"/>
            <a:r>
              <a:rPr lang="en-US" dirty="0" smtClean="0"/>
              <a:t>The State sector holds 19.1% of the cultivated surface</a:t>
            </a:r>
            <a:endParaRPr lang="en-US" sz="1700" dirty="0" smtClean="0"/>
          </a:p>
          <a:p>
            <a:pPr lvl="2"/>
            <a:r>
              <a:rPr lang="en-US" dirty="0" smtClean="0"/>
              <a:t>The Non-State sector holds 80.9% of the cultivated surface.</a:t>
            </a:r>
            <a:endParaRPr lang="en-US" sz="1700" dirty="0" smtClean="0"/>
          </a:p>
          <a:p>
            <a:pPr lvl="3"/>
            <a:r>
              <a:rPr lang="en-US" dirty="0" smtClean="0"/>
              <a:t>UBPCs: 30.7%</a:t>
            </a:r>
            <a:endParaRPr lang="en-US" sz="1600" dirty="0" smtClean="0"/>
          </a:p>
          <a:p>
            <a:pPr lvl="3"/>
            <a:r>
              <a:rPr lang="en-US" dirty="0" smtClean="0"/>
              <a:t>CPA: 9.8%</a:t>
            </a:r>
            <a:endParaRPr lang="en-US" sz="1600" dirty="0" smtClean="0"/>
          </a:p>
          <a:p>
            <a:pPr lvl="3"/>
            <a:r>
              <a:rPr lang="en-US" dirty="0" smtClean="0"/>
              <a:t>CCS and Private: 40.4%</a:t>
            </a:r>
            <a:endParaRPr lang="en-US" sz="1600" dirty="0" smtClean="0"/>
          </a:p>
          <a:p>
            <a:pPr>
              <a:buNone/>
            </a:pPr>
            <a:r>
              <a:rPr lang="en-US" dirty="0" smtClean="0"/>
              <a:t> </a:t>
            </a:r>
            <a:endParaRPr lang="en-US" sz="2000" dirty="0" smtClean="0"/>
          </a:p>
          <a:p>
            <a:r>
              <a:rPr lang="en-US" b="1" u="sng" dirty="0" smtClean="0"/>
              <a:t>Agricultural Cooperatives:</a:t>
            </a:r>
            <a:r>
              <a:rPr lang="en-US" dirty="0" smtClean="0"/>
              <a:t>  </a:t>
            </a:r>
            <a:r>
              <a:rPr lang="en-US" dirty="0" smtClean="0"/>
              <a:t>(4,120 in 2017)</a:t>
            </a:r>
            <a:endParaRPr lang="en-US" sz="2000" dirty="0" smtClean="0"/>
          </a:p>
          <a:p>
            <a:pPr lvl="1"/>
            <a:r>
              <a:rPr lang="en-US" dirty="0" smtClean="0"/>
              <a:t>CCS – the most autonomous agricultural cooperatives, represent 58% of the total number of agricultural cooperatives in Cuba</a:t>
            </a:r>
            <a:r>
              <a:rPr lang="en-US" dirty="0" smtClean="0"/>
              <a:t>. There were 2,386 CCS in 2017.</a:t>
            </a:r>
            <a:endParaRPr lang="en-US" sz="1700" dirty="0" smtClean="0"/>
          </a:p>
          <a:p>
            <a:pPr lvl="1"/>
            <a:r>
              <a:rPr lang="en-US" dirty="0" smtClean="0"/>
              <a:t>Agricultural Cooperatives </a:t>
            </a:r>
            <a:r>
              <a:rPr lang="en-US" dirty="0" smtClean="0"/>
              <a:t>account for approximately 90% of Cuba’s total agricultural production, but can only satisfy about 20% of domestic demand; the rest (80%) of the food and agricultural products consumed in Cuba are imported. </a:t>
            </a:r>
            <a:endParaRPr lang="en-US" sz="1700" dirty="0" smtClean="0"/>
          </a:p>
          <a:p>
            <a:pPr lvl="1"/>
            <a:r>
              <a:rPr lang="en-US" dirty="0" smtClean="0"/>
              <a:t> An estimated 30% of Cuba’s domestic food production is “lost” on the fields due to administrative and logistical problems.</a:t>
            </a:r>
            <a:endParaRPr lang="en-US" sz="1700" dirty="0" smtClean="0"/>
          </a:p>
          <a:p>
            <a:r>
              <a:rPr lang="en-US" b="1" u="sng" dirty="0" smtClean="0"/>
              <a:t>Employment and Wages:</a:t>
            </a:r>
            <a:endParaRPr lang="en-US" sz="2000" dirty="0" smtClean="0"/>
          </a:p>
          <a:p>
            <a:pPr lvl="1"/>
            <a:r>
              <a:rPr lang="en-US" dirty="0" smtClean="0"/>
              <a:t>There were a total of 820,900 persons employed in agriculture in 2016.</a:t>
            </a:r>
            <a:endParaRPr lang="en-US" sz="1700" dirty="0" smtClean="0"/>
          </a:p>
          <a:p>
            <a:pPr lvl="1"/>
            <a:r>
              <a:rPr lang="en-US" dirty="0" smtClean="0"/>
              <a:t>They represented 18% of the total number of employed persons (in all sectors).</a:t>
            </a:r>
            <a:endParaRPr lang="en-US" sz="1700" dirty="0" smtClean="0"/>
          </a:p>
          <a:p>
            <a:pPr lvl="1"/>
            <a:r>
              <a:rPr lang="en-US" dirty="0" smtClean="0"/>
              <a:t>Members or workers of agricultural cooperatives accounted for 23% of all persons employed in agriculture, and 4% of national employment.</a:t>
            </a:r>
            <a:endParaRPr lang="en-US" sz="1700" dirty="0" smtClean="0"/>
          </a:p>
          <a:p>
            <a:pPr lvl="1"/>
            <a:r>
              <a:rPr lang="en-US" dirty="0" smtClean="0"/>
              <a:t>Agricultural workers earned an average monthly wage of 1,006 pesos (CUP)  in 2016, compared to 746 CUP for workers in all sectors of the Cuban economy</a:t>
            </a:r>
            <a:endParaRPr lang="en-US" sz="1700" dirty="0" smtClean="0"/>
          </a:p>
          <a:p>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smtClean="0"/>
              <a:t>ii. </a:t>
            </a:r>
            <a:r>
              <a:rPr lang="en-US" sz="2400" dirty="0" smtClean="0"/>
              <a:t>CUBA’S AGRICULTURAL REFORMS: 2007 - PRESENT</a:t>
            </a:r>
            <a:endParaRPr lang="en-US" sz="2400" dirty="0"/>
          </a:p>
        </p:txBody>
      </p:sp>
      <p:sp>
        <p:nvSpPr>
          <p:cNvPr id="38914" name="AutoShape 2" descr="Image result for cuban agriculture"/>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Slide Number Placeholder 5"/>
          <p:cNvSpPr>
            <a:spLocks noGrp="1"/>
          </p:cNvSpPr>
          <p:nvPr>
            <p:ph type="sldNum" sz="quarter" idx="15"/>
          </p:nvPr>
        </p:nvSpPr>
        <p:spPr/>
        <p:txBody>
          <a:bodyPr/>
          <a:lstStyle/>
          <a:p>
            <a:fld id="{7BD6E532-3C9D-45B1-B4A1-C38FD1D1196C}" type="slidenum">
              <a:rPr lang="en-US" smtClean="0"/>
              <a:pPr/>
              <a:t>4</a:t>
            </a:fld>
            <a:endParaRPr lang="en-US"/>
          </a:p>
        </p:txBody>
      </p:sp>
      <p:sp>
        <p:nvSpPr>
          <p:cNvPr id="11" name="Content Placeholder 2"/>
          <p:cNvSpPr>
            <a:spLocks noGrp="1"/>
          </p:cNvSpPr>
          <p:nvPr>
            <p:ph sz="quarter" idx="1"/>
          </p:nvPr>
        </p:nvSpPr>
        <p:spPr>
          <a:xfrm>
            <a:off x="381000" y="914400"/>
            <a:ext cx="7620000" cy="5711952"/>
          </a:xfrm>
        </p:spPr>
        <p:txBody>
          <a:bodyPr>
            <a:normAutofit lnSpcReduction="10000"/>
          </a:bodyPr>
          <a:lstStyle/>
          <a:p>
            <a:pPr lvl="0"/>
            <a:r>
              <a:rPr lang="en-US" sz="1400" dirty="0" smtClean="0"/>
              <a:t>Since 2007, Cuba has implemented a series of </a:t>
            </a:r>
            <a:r>
              <a:rPr lang="en-US" sz="1400" b="1" u="sng" dirty="0" smtClean="0"/>
              <a:t>economic reforms </a:t>
            </a:r>
            <a:r>
              <a:rPr lang="en-US" sz="1400" dirty="0" smtClean="0"/>
              <a:t>to transform its agricultural sector.</a:t>
            </a:r>
          </a:p>
          <a:p>
            <a:pPr lvl="0"/>
            <a:r>
              <a:rPr lang="en-US" sz="1400" dirty="0" smtClean="0"/>
              <a:t>The </a:t>
            </a:r>
            <a:r>
              <a:rPr lang="en-US" sz="1400" b="1" u="sng" dirty="0" smtClean="0"/>
              <a:t>principal goals of these reforms</a:t>
            </a:r>
            <a:r>
              <a:rPr lang="en-US" sz="1400" b="1" dirty="0" smtClean="0"/>
              <a:t> </a:t>
            </a:r>
            <a:r>
              <a:rPr lang="en-US" sz="1400" dirty="0" smtClean="0"/>
              <a:t>are: </a:t>
            </a:r>
            <a:endParaRPr lang="en-US" sz="1400" dirty="0" smtClean="0"/>
          </a:p>
          <a:p>
            <a:pPr lvl="1"/>
            <a:r>
              <a:rPr lang="en-US" sz="1100" dirty="0" smtClean="0"/>
              <a:t>1</a:t>
            </a:r>
            <a:r>
              <a:rPr lang="en-US" sz="1100" dirty="0" smtClean="0"/>
              <a:t>) increase output, and </a:t>
            </a:r>
            <a:endParaRPr lang="en-US" sz="1100" dirty="0" smtClean="0"/>
          </a:p>
          <a:p>
            <a:pPr lvl="1"/>
            <a:r>
              <a:rPr lang="en-US" sz="1100" dirty="0" smtClean="0"/>
              <a:t>2</a:t>
            </a:r>
            <a:r>
              <a:rPr lang="en-US" sz="1100" dirty="0" smtClean="0"/>
              <a:t>) reduce agricultural and food imports.</a:t>
            </a:r>
          </a:p>
          <a:p>
            <a:pPr lvl="0"/>
            <a:r>
              <a:rPr lang="en-US" sz="1400" b="1" u="sng" dirty="0" smtClean="0"/>
              <a:t>The </a:t>
            </a:r>
            <a:r>
              <a:rPr lang="en-US" sz="1400" b="1" u="sng" dirty="0" smtClean="0"/>
              <a:t>most important structural reform</a:t>
            </a:r>
            <a:r>
              <a:rPr lang="en-US" sz="1400" b="1" dirty="0" smtClean="0"/>
              <a:t> </a:t>
            </a:r>
            <a:r>
              <a:rPr lang="en-US" sz="1400" dirty="0" smtClean="0"/>
              <a:t>so far has </a:t>
            </a:r>
            <a:r>
              <a:rPr lang="en-US" sz="1400" dirty="0" smtClean="0"/>
              <a:t>been</a:t>
            </a:r>
            <a:r>
              <a:rPr lang="en-US" sz="1400" dirty="0" smtClean="0"/>
              <a:t> </a:t>
            </a:r>
            <a:r>
              <a:rPr lang="en-US" sz="1400" dirty="0" smtClean="0"/>
              <a:t>the </a:t>
            </a:r>
            <a:r>
              <a:rPr lang="en-US" sz="1400" dirty="0" smtClean="0"/>
              <a:t>transfer of idle State-owned land to non-State producers in </a:t>
            </a:r>
            <a:r>
              <a:rPr lang="en-US" sz="1400" u="sng" dirty="0" smtClean="0"/>
              <a:t>usufruct </a:t>
            </a:r>
            <a:r>
              <a:rPr lang="en-US" sz="1400" dirty="0" smtClean="0"/>
              <a:t>with the approval of Decree-Law No 259 (2008) and Decree-Law No. 300 (2012)</a:t>
            </a:r>
          </a:p>
          <a:p>
            <a:pPr lvl="0"/>
            <a:r>
              <a:rPr lang="en-US" sz="1400" dirty="0" smtClean="0"/>
              <a:t>Usufruct farming, however, faces many challenges and has not produced the expected results.</a:t>
            </a:r>
          </a:p>
          <a:p>
            <a:r>
              <a:rPr lang="en-US" sz="1400" dirty="0" smtClean="0"/>
              <a:t>Other </a:t>
            </a:r>
            <a:r>
              <a:rPr lang="en-US" sz="1400" b="1" u="sng" dirty="0" smtClean="0"/>
              <a:t>important (mostly administrative) reforms</a:t>
            </a:r>
            <a:r>
              <a:rPr lang="en-US" sz="1400" b="1" dirty="0" smtClean="0"/>
              <a:t> </a:t>
            </a:r>
            <a:r>
              <a:rPr lang="en-US" sz="1400" dirty="0" smtClean="0"/>
              <a:t>include:</a:t>
            </a:r>
          </a:p>
          <a:p>
            <a:pPr lvl="1"/>
            <a:r>
              <a:rPr lang="en-US" sz="1200" dirty="0" smtClean="0"/>
              <a:t>Moderate price reforms (2007; 2015)</a:t>
            </a:r>
          </a:p>
          <a:p>
            <a:pPr lvl="1"/>
            <a:r>
              <a:rPr lang="en-US" sz="1200" dirty="0" smtClean="0"/>
              <a:t>The consolidation of MINAL and Ministry of Fisheries and the replacement of the MINAZ with AZCUBA (2011)</a:t>
            </a:r>
          </a:p>
          <a:p>
            <a:pPr lvl="1"/>
            <a:r>
              <a:rPr lang="en-US" sz="1200" dirty="0" smtClean="0"/>
              <a:t>The authorization of the direct agricultural sales to tourism enterprises (2011)</a:t>
            </a:r>
          </a:p>
          <a:p>
            <a:pPr lvl="1"/>
            <a:r>
              <a:rPr lang="en-US" sz="1200" dirty="0" smtClean="0"/>
              <a:t>The authorization of direct agricultural sales in roadside kiosks (2011)</a:t>
            </a:r>
          </a:p>
          <a:p>
            <a:pPr lvl="1"/>
            <a:r>
              <a:rPr lang="en-US" sz="1200" dirty="0" smtClean="0"/>
              <a:t>The provision of small micro-loans by State banks to non-State agricultural producers (2011)</a:t>
            </a:r>
          </a:p>
          <a:p>
            <a:pPr lvl="1"/>
            <a:r>
              <a:rPr lang="en-US" sz="1200" dirty="0" smtClean="0"/>
              <a:t>“Liberalization” of </a:t>
            </a:r>
            <a:r>
              <a:rPr lang="en-US" sz="1200" dirty="0" smtClean="0"/>
              <a:t>the commercialization of selected agricultural products (2011)</a:t>
            </a:r>
          </a:p>
          <a:p>
            <a:pPr>
              <a:buNone/>
            </a:pPr>
            <a:r>
              <a:rPr lang="en-US" sz="1400" dirty="0" smtClean="0"/>
              <a:t> </a:t>
            </a:r>
          </a:p>
          <a:p>
            <a:pPr lvl="0"/>
            <a:r>
              <a:rPr lang="en-US" sz="1400" b="1" u="sng" dirty="0" smtClean="0"/>
              <a:t>More recently</a:t>
            </a:r>
            <a:r>
              <a:rPr lang="en-US" sz="1400" u="sng" dirty="0" smtClean="0"/>
              <a:t> </a:t>
            </a:r>
            <a:r>
              <a:rPr lang="en-US" sz="1400" dirty="0" smtClean="0"/>
              <a:t>– in 2017 – the Cuban government announced that starting in 2018, it will apply Law No. 113 (approved in 2012) to collect taxes from usufruct farmers and from idle or non-productive agricultural lands held by usufruct farmers.</a:t>
            </a:r>
          </a:p>
          <a:p>
            <a:pPr lvl="0"/>
            <a:r>
              <a:rPr lang="en-US" sz="1400" dirty="0" smtClean="0"/>
              <a:t>The tax regime established by Law 113 (2012) is expected to be enforced sometime this year (i.e., </a:t>
            </a:r>
            <a:r>
              <a:rPr lang="en-US" sz="1200" dirty="0" smtClean="0"/>
              <a:t>2018).</a:t>
            </a:r>
          </a:p>
          <a:p>
            <a:pPr>
              <a:buNone/>
            </a:pPr>
            <a:r>
              <a:rPr lang="en-US" sz="1200" dirty="0" smtClean="0"/>
              <a:t> </a:t>
            </a:r>
          </a:p>
          <a:p>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smtClean="0"/>
              <a:t>III. Impact of the reforms</a:t>
            </a:r>
            <a:endParaRPr lang="en-US" dirty="0"/>
          </a:p>
        </p:txBody>
      </p:sp>
      <p:sp>
        <p:nvSpPr>
          <p:cNvPr id="4" name="Slide Number Placeholder 3"/>
          <p:cNvSpPr>
            <a:spLocks noGrp="1"/>
          </p:cNvSpPr>
          <p:nvPr>
            <p:ph type="sldNum" sz="quarter" idx="15"/>
          </p:nvPr>
        </p:nvSpPr>
        <p:spPr/>
        <p:txBody>
          <a:bodyPr/>
          <a:lstStyle/>
          <a:p>
            <a:fld id="{7BD6E532-3C9D-45B1-B4A1-C38FD1D1196C}" type="slidenum">
              <a:rPr lang="en-US" smtClean="0"/>
              <a:pPr/>
              <a:t>5</a:t>
            </a:fld>
            <a:endParaRPr lang="en-US"/>
          </a:p>
        </p:txBody>
      </p:sp>
      <p:sp>
        <p:nvSpPr>
          <p:cNvPr id="6" name="TextBox 5"/>
          <p:cNvSpPr txBox="1"/>
          <p:nvPr/>
        </p:nvSpPr>
        <p:spPr>
          <a:xfrm>
            <a:off x="381000" y="1066800"/>
            <a:ext cx="7955511" cy="4739759"/>
          </a:xfrm>
          <a:prstGeom prst="rect">
            <a:avLst/>
          </a:prstGeom>
          <a:noFill/>
        </p:spPr>
        <p:txBody>
          <a:bodyPr wrap="square" rtlCol="0">
            <a:spAutoFit/>
          </a:bodyPr>
          <a:lstStyle/>
          <a:p>
            <a:r>
              <a:rPr lang="en-US" sz="2000" dirty="0" smtClean="0"/>
              <a:t>A ) Employment </a:t>
            </a:r>
            <a:endParaRPr lang="en-US" sz="2000" dirty="0" smtClean="0"/>
          </a:p>
          <a:p>
            <a:endParaRPr lang="en-US" sz="1400" dirty="0" smtClean="0"/>
          </a:p>
          <a:p>
            <a:r>
              <a:rPr lang="en-US" sz="1400" dirty="0" smtClean="0"/>
              <a:t>Due </a:t>
            </a:r>
            <a:r>
              <a:rPr lang="en-US" sz="1400" dirty="0" smtClean="0"/>
              <a:t>to </a:t>
            </a:r>
            <a:r>
              <a:rPr lang="en-US" sz="1400" b="1" dirty="0" smtClean="0"/>
              <a:t>demographic factors </a:t>
            </a:r>
            <a:r>
              <a:rPr lang="en-US" sz="1400" dirty="0" smtClean="0"/>
              <a:t>(e.g. emigration, low birth rates, and the aging of the population),</a:t>
            </a:r>
          </a:p>
          <a:p>
            <a:r>
              <a:rPr lang="en-US" sz="1400" dirty="0" smtClean="0"/>
              <a:t>and </a:t>
            </a:r>
            <a:r>
              <a:rPr lang="en-US" sz="1400" b="1" dirty="0" smtClean="0"/>
              <a:t>economic factors </a:t>
            </a:r>
            <a:r>
              <a:rPr lang="en-US" sz="1400" dirty="0" smtClean="0"/>
              <a:t>(e.g. insufficient wages, unsatisfactory working conditions, etc.), total</a:t>
            </a:r>
          </a:p>
          <a:p>
            <a:r>
              <a:rPr lang="en-US" sz="1400" dirty="0"/>
              <a:t>e</a:t>
            </a:r>
            <a:r>
              <a:rPr lang="en-US" sz="1400" dirty="0" smtClean="0"/>
              <a:t>mployment (in the Cuban economy) has declined in recent years.</a:t>
            </a:r>
          </a:p>
          <a:p>
            <a:endParaRPr lang="en-US" sz="1400" b="1" u="sng" dirty="0" smtClean="0"/>
          </a:p>
          <a:p>
            <a:r>
              <a:rPr lang="en-US" sz="1400" b="1" u="sng" dirty="0" smtClean="0"/>
              <a:t>General Employment Trends Between 2010 and 2016:</a:t>
            </a:r>
          </a:p>
          <a:p>
            <a:pPr lvl="1">
              <a:buFont typeface="Arial" pitchFamily="34" charset="0"/>
              <a:buChar char="•"/>
            </a:pPr>
            <a:r>
              <a:rPr lang="en-US" sz="1400" dirty="0" smtClean="0"/>
              <a:t>Total employment fell 8</a:t>
            </a:r>
            <a:r>
              <a:rPr lang="en-US" sz="1400" dirty="0" smtClean="0"/>
              <a:t>%, from 4,984, 500 in 2010 to 4,591,100 in 2016.</a:t>
            </a:r>
            <a:endParaRPr lang="en-US" sz="1400" dirty="0" smtClean="0"/>
          </a:p>
          <a:p>
            <a:pPr lvl="1">
              <a:buFont typeface="Arial" pitchFamily="34" charset="0"/>
              <a:buChar char="•"/>
            </a:pPr>
            <a:r>
              <a:rPr lang="en-US" sz="1400" dirty="0" smtClean="0"/>
              <a:t>Agricultural employment declined 11</a:t>
            </a:r>
            <a:r>
              <a:rPr lang="en-US" sz="1400" dirty="0" smtClean="0"/>
              <a:t>%, from 921,500  in 2010 to 820, 900 in 2016.</a:t>
            </a:r>
            <a:endParaRPr lang="en-US" sz="1400" dirty="0" smtClean="0"/>
          </a:p>
          <a:p>
            <a:pPr lvl="1">
              <a:buFont typeface="Arial" pitchFamily="34" charset="0"/>
              <a:buChar char="•"/>
            </a:pPr>
            <a:r>
              <a:rPr lang="en-US" sz="1400" dirty="0" smtClean="0"/>
              <a:t>Employment in agricultural cooperatives (CCS, CPA, and UBPC) decreased 12.5</a:t>
            </a:r>
            <a:r>
              <a:rPr lang="en-US" sz="1400" dirty="0" smtClean="0"/>
              <a:t>%, from 217,000 in 2010 to 189,900 in 2016.</a:t>
            </a:r>
          </a:p>
          <a:p>
            <a:pPr lvl="1">
              <a:buFont typeface="Arial" pitchFamily="34" charset="0"/>
              <a:buChar char="•"/>
            </a:pPr>
            <a:endParaRPr lang="en-US" sz="1400" dirty="0" smtClean="0"/>
          </a:p>
          <a:p>
            <a:pPr lvl="1"/>
            <a:endParaRPr lang="en-US" sz="1400" dirty="0" smtClean="0"/>
          </a:p>
          <a:p>
            <a:r>
              <a:rPr lang="en-US" sz="1400" dirty="0"/>
              <a:t> </a:t>
            </a:r>
            <a:r>
              <a:rPr lang="en-US" sz="1400" b="1" u="sng" dirty="0" smtClean="0"/>
              <a:t>Agriculture’s Share of Employment: 2010 – 2016:</a:t>
            </a:r>
          </a:p>
          <a:p>
            <a:pPr>
              <a:buFont typeface="Arial" pitchFamily="34" charset="0"/>
              <a:buChar char="•"/>
            </a:pPr>
            <a:r>
              <a:rPr lang="en-US" sz="1400" dirty="0" smtClean="0"/>
              <a:t>In </a:t>
            </a:r>
            <a:r>
              <a:rPr lang="en-US" sz="1400" b="1" dirty="0" smtClean="0"/>
              <a:t>2010</a:t>
            </a:r>
            <a:r>
              <a:rPr lang="en-US" sz="1400" dirty="0" smtClean="0"/>
              <a:t>, agriculture accounted for 18.5% of total employment in Cuba; and 23.5% of agricultural</a:t>
            </a:r>
          </a:p>
          <a:p>
            <a:pPr>
              <a:buFont typeface="Arial" pitchFamily="34" charset="0"/>
              <a:buChar char="•"/>
            </a:pPr>
            <a:r>
              <a:rPr lang="en-US" sz="1400" dirty="0" smtClean="0"/>
              <a:t>Workers were employed by cooperatives (CCS, CPA, and UBPC).</a:t>
            </a:r>
          </a:p>
          <a:p>
            <a:pPr>
              <a:buFont typeface="Arial" pitchFamily="34" charset="0"/>
              <a:buChar char="•"/>
            </a:pPr>
            <a:r>
              <a:rPr lang="en-US" sz="1400" dirty="0" smtClean="0"/>
              <a:t>In </a:t>
            </a:r>
            <a:r>
              <a:rPr lang="en-US" sz="1400" b="1" dirty="0" smtClean="0"/>
              <a:t>2016</a:t>
            </a:r>
            <a:r>
              <a:rPr lang="en-US" sz="1400" dirty="0" smtClean="0"/>
              <a:t>, agriculture accounted for 18% of total employment; 23% of agricultural workers were</a:t>
            </a:r>
          </a:p>
          <a:p>
            <a:r>
              <a:rPr lang="en-US" sz="1400" dirty="0"/>
              <a:t>e</a:t>
            </a:r>
            <a:r>
              <a:rPr lang="en-US" sz="1400" dirty="0" smtClean="0"/>
              <a:t>mployed by cooperatives (CCS, CPA, and UBPC), and 35% were registered as usufruct farmers.</a:t>
            </a:r>
          </a:p>
          <a:p>
            <a:pPr>
              <a:buFont typeface="Arial" pitchFamily="34" charset="0"/>
              <a:buChar char="•"/>
            </a:pPr>
            <a:r>
              <a:rPr lang="en-US" sz="1400" dirty="0" smtClean="0"/>
              <a:t>However, the reported number of “active” usufruct farmers in 2016 was estimated at 150,000, or </a:t>
            </a:r>
          </a:p>
          <a:p>
            <a:r>
              <a:rPr lang="en-US" sz="1400" dirty="0" smtClean="0"/>
              <a:t>18.3% of all agricultural workers</a:t>
            </a:r>
          </a:p>
          <a:p>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smtClean="0"/>
              <a:t>III. Impact of the reforms</a:t>
            </a:r>
            <a:endParaRPr lang="en-US" dirty="0"/>
          </a:p>
        </p:txBody>
      </p:sp>
      <p:sp>
        <p:nvSpPr>
          <p:cNvPr id="3" name="Content Placeholder 2"/>
          <p:cNvSpPr>
            <a:spLocks noGrp="1"/>
          </p:cNvSpPr>
          <p:nvPr>
            <p:ph sz="quarter" idx="1"/>
          </p:nvPr>
        </p:nvSpPr>
        <p:spPr>
          <a:xfrm>
            <a:off x="457200" y="685800"/>
            <a:ext cx="7696200" cy="5788152"/>
          </a:xfrm>
        </p:spPr>
        <p:txBody>
          <a:bodyPr/>
          <a:lstStyle/>
          <a:p>
            <a:pPr>
              <a:buNone/>
            </a:pPr>
            <a:r>
              <a:rPr lang="en-US" sz="2000" dirty="0" smtClean="0"/>
              <a:t>B) Land Distribution</a:t>
            </a:r>
          </a:p>
          <a:p>
            <a:pPr>
              <a:buNone/>
            </a:pPr>
            <a:endParaRPr lang="en-US" dirty="0"/>
          </a:p>
        </p:txBody>
      </p:sp>
      <p:sp>
        <p:nvSpPr>
          <p:cNvPr id="4" name="Slide Number Placeholder 3"/>
          <p:cNvSpPr>
            <a:spLocks noGrp="1"/>
          </p:cNvSpPr>
          <p:nvPr>
            <p:ph type="sldNum" sz="quarter" idx="15"/>
          </p:nvPr>
        </p:nvSpPr>
        <p:spPr/>
        <p:txBody>
          <a:bodyPr/>
          <a:lstStyle/>
          <a:p>
            <a:fld id="{7BD6E532-3C9D-45B1-B4A1-C38FD1D1196C}" type="slidenum">
              <a:rPr lang="en-US" smtClean="0"/>
              <a:pPr/>
              <a:t>6</a:t>
            </a:fld>
            <a:endParaRPr lang="en-US"/>
          </a:p>
        </p:txBody>
      </p:sp>
      <p:graphicFrame>
        <p:nvGraphicFramePr>
          <p:cNvPr id="41986" name="Object 2"/>
          <p:cNvGraphicFramePr>
            <a:graphicFrameLocks noChangeAspect="1"/>
          </p:cNvGraphicFramePr>
          <p:nvPr/>
        </p:nvGraphicFramePr>
        <p:xfrm>
          <a:off x="990600" y="1066800"/>
          <a:ext cx="6616700" cy="3048000"/>
        </p:xfrm>
        <a:graphic>
          <a:graphicData uri="http://schemas.openxmlformats.org/presentationml/2006/ole">
            <p:oleObj spid="_x0000_s41986" name="Worksheet" r:id="rId3" imgW="5858015" imgH="2866942" progId="Excel.Sheet.12">
              <p:embed/>
            </p:oleObj>
          </a:graphicData>
        </a:graphic>
      </p:graphicFrame>
      <p:sp>
        <p:nvSpPr>
          <p:cNvPr id="6" name="TextBox 5"/>
          <p:cNvSpPr txBox="1"/>
          <p:nvPr/>
        </p:nvSpPr>
        <p:spPr>
          <a:xfrm>
            <a:off x="228600" y="4343400"/>
            <a:ext cx="8039124" cy="2031325"/>
          </a:xfrm>
          <a:prstGeom prst="rect">
            <a:avLst/>
          </a:prstGeom>
          <a:noFill/>
        </p:spPr>
        <p:txBody>
          <a:bodyPr wrap="none" rtlCol="0">
            <a:spAutoFit/>
          </a:bodyPr>
          <a:lstStyle/>
          <a:p>
            <a:r>
              <a:rPr lang="en-US" sz="1400" dirty="0" smtClean="0"/>
              <a:t>The agricultural reforms introduced since 2007 have contributed to increases in the share of </a:t>
            </a:r>
          </a:p>
          <a:p>
            <a:r>
              <a:rPr lang="en-US" sz="1400" dirty="0" smtClean="0"/>
              <a:t>Land held by the Non-State sector:</a:t>
            </a:r>
          </a:p>
          <a:p>
            <a:pPr algn="ctr"/>
            <a:r>
              <a:rPr lang="en-US" sz="1400" b="1" u="sng" dirty="0" smtClean="0"/>
              <a:t>2007:</a:t>
            </a:r>
          </a:p>
          <a:p>
            <a:pPr>
              <a:buFont typeface="Arial" pitchFamily="34" charset="0"/>
              <a:buChar char="•"/>
            </a:pPr>
            <a:r>
              <a:rPr lang="en-US" sz="1400" dirty="0" smtClean="0"/>
              <a:t>The Non-State sector held 46% of the agricultural land and 77% of the cultivated land.</a:t>
            </a:r>
          </a:p>
          <a:p>
            <a:pPr>
              <a:buFont typeface="Arial" pitchFamily="34" charset="0"/>
              <a:buChar char="•"/>
            </a:pPr>
            <a:r>
              <a:rPr lang="en-US" sz="1400" dirty="0" smtClean="0"/>
              <a:t>CCS (the most autonomous coops) held 59% of the agricultural land and 35% of the cultivated</a:t>
            </a:r>
          </a:p>
          <a:p>
            <a:r>
              <a:rPr lang="en-US" sz="1400" dirty="0" smtClean="0"/>
              <a:t>land held by the Non-State sector.</a:t>
            </a:r>
          </a:p>
          <a:p>
            <a:pPr algn="ctr"/>
            <a:r>
              <a:rPr lang="en-US" sz="1400" b="1" u="sng" dirty="0" smtClean="0"/>
              <a:t>2016 (based on data published in 2014):</a:t>
            </a:r>
          </a:p>
          <a:p>
            <a:pPr>
              <a:buFont typeface="Arial" pitchFamily="34" charset="0"/>
              <a:buChar char="•"/>
            </a:pPr>
            <a:r>
              <a:rPr lang="en-US" sz="1400" dirty="0" smtClean="0"/>
              <a:t>The Non-State sector held 69% of the agricultural land and 97% of the cultivated land.</a:t>
            </a:r>
          </a:p>
          <a:p>
            <a:pPr>
              <a:buFont typeface="Arial" pitchFamily="34" charset="0"/>
              <a:buChar char="•"/>
            </a:pPr>
            <a:r>
              <a:rPr lang="en-US" sz="1400" dirty="0" smtClean="0"/>
              <a:t>CCS held 55% of the agricultural land and 50% of the cultivated land held by the Non-State sector.</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sz="2800" dirty="0" smtClean="0"/>
              <a:t>III. Impact of the reforms</a:t>
            </a:r>
            <a:endParaRPr lang="en-US" sz="2800" dirty="0"/>
          </a:p>
        </p:txBody>
      </p:sp>
      <p:sp>
        <p:nvSpPr>
          <p:cNvPr id="3" name="Content Placeholder 2"/>
          <p:cNvSpPr>
            <a:spLocks noGrp="1"/>
          </p:cNvSpPr>
          <p:nvPr>
            <p:ph sz="quarter" idx="1"/>
          </p:nvPr>
        </p:nvSpPr>
        <p:spPr>
          <a:xfrm>
            <a:off x="457200" y="914400"/>
            <a:ext cx="7467600" cy="5559552"/>
          </a:xfrm>
        </p:spPr>
        <p:txBody>
          <a:bodyPr>
            <a:normAutofit/>
          </a:bodyPr>
          <a:lstStyle/>
          <a:p>
            <a:pPr>
              <a:buNone/>
            </a:pPr>
            <a:r>
              <a:rPr lang="en-US" sz="2000" dirty="0" smtClean="0"/>
              <a:t>c) Non- Sugar Agricultural Production</a:t>
            </a:r>
          </a:p>
          <a:p>
            <a:pPr>
              <a:buNone/>
            </a:pPr>
            <a:endParaRPr lang="en-US" sz="2000" dirty="0"/>
          </a:p>
        </p:txBody>
      </p:sp>
      <p:sp>
        <p:nvSpPr>
          <p:cNvPr id="4" name="Slide Number Placeholder 3"/>
          <p:cNvSpPr>
            <a:spLocks noGrp="1"/>
          </p:cNvSpPr>
          <p:nvPr>
            <p:ph type="sldNum" sz="quarter" idx="15"/>
          </p:nvPr>
        </p:nvSpPr>
        <p:spPr/>
        <p:txBody>
          <a:bodyPr/>
          <a:lstStyle/>
          <a:p>
            <a:fld id="{7BD6E532-3C9D-45B1-B4A1-C38FD1D1196C}" type="slidenum">
              <a:rPr lang="en-US" smtClean="0"/>
              <a:pPr/>
              <a:t>7</a:t>
            </a:fld>
            <a:endParaRPr lang="en-US"/>
          </a:p>
        </p:txBody>
      </p:sp>
      <p:graphicFrame>
        <p:nvGraphicFramePr>
          <p:cNvPr id="7" name="Chart 6"/>
          <p:cNvGraphicFramePr/>
          <p:nvPr/>
        </p:nvGraphicFramePr>
        <p:xfrm>
          <a:off x="381000" y="1447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4343400" y="3581400"/>
          <a:ext cx="4114800"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752600" y="1371600"/>
            <a:ext cx="1736373" cy="307777"/>
          </a:xfrm>
          <a:prstGeom prst="rect">
            <a:avLst/>
          </a:prstGeom>
          <a:noFill/>
        </p:spPr>
        <p:txBody>
          <a:bodyPr wrap="none" rtlCol="0">
            <a:spAutoFit/>
          </a:bodyPr>
          <a:lstStyle/>
          <a:p>
            <a:r>
              <a:rPr lang="en-US" sz="1400" dirty="0" smtClean="0"/>
              <a:t>Increases in Output</a:t>
            </a:r>
            <a:endParaRPr lang="en-US" sz="1400" dirty="0"/>
          </a:p>
        </p:txBody>
      </p:sp>
      <p:sp>
        <p:nvSpPr>
          <p:cNvPr id="10" name="TextBox 9"/>
          <p:cNvSpPr txBox="1"/>
          <p:nvPr/>
        </p:nvSpPr>
        <p:spPr>
          <a:xfrm>
            <a:off x="5943600" y="2743200"/>
            <a:ext cx="1816523" cy="307777"/>
          </a:xfrm>
          <a:prstGeom prst="rect">
            <a:avLst/>
          </a:prstGeom>
          <a:noFill/>
        </p:spPr>
        <p:txBody>
          <a:bodyPr wrap="none" rtlCol="0">
            <a:spAutoFit/>
          </a:bodyPr>
          <a:lstStyle/>
          <a:p>
            <a:r>
              <a:rPr lang="en-US" sz="1400" dirty="0" smtClean="0"/>
              <a:t>Decreases in Output</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sz="2800" dirty="0" smtClean="0"/>
              <a:t>III. Impact of the reforms</a:t>
            </a:r>
            <a:endParaRPr lang="en-US" sz="2800" dirty="0"/>
          </a:p>
        </p:txBody>
      </p:sp>
      <p:sp>
        <p:nvSpPr>
          <p:cNvPr id="3" name="Content Placeholder 2"/>
          <p:cNvSpPr>
            <a:spLocks noGrp="1"/>
          </p:cNvSpPr>
          <p:nvPr>
            <p:ph sz="quarter" idx="1"/>
          </p:nvPr>
        </p:nvSpPr>
        <p:spPr>
          <a:xfrm>
            <a:off x="457200" y="762000"/>
            <a:ext cx="7467600" cy="5711952"/>
          </a:xfrm>
        </p:spPr>
        <p:txBody>
          <a:bodyPr>
            <a:normAutofit/>
          </a:bodyPr>
          <a:lstStyle/>
          <a:p>
            <a:pPr>
              <a:buNone/>
            </a:pPr>
            <a:r>
              <a:rPr lang="en-US" sz="2000" dirty="0" smtClean="0"/>
              <a:t>c) Non- Sugar Agricultural Production</a:t>
            </a:r>
          </a:p>
          <a:p>
            <a:pPr>
              <a:buNone/>
            </a:pPr>
            <a:endParaRPr lang="en-US" sz="2000" dirty="0" smtClean="0"/>
          </a:p>
          <a:p>
            <a:pPr>
              <a:buNone/>
            </a:pPr>
            <a:endParaRPr lang="en-US" sz="2000" dirty="0" smtClean="0"/>
          </a:p>
        </p:txBody>
      </p:sp>
      <p:sp>
        <p:nvSpPr>
          <p:cNvPr id="4" name="Slide Number Placeholder 3"/>
          <p:cNvSpPr>
            <a:spLocks noGrp="1"/>
          </p:cNvSpPr>
          <p:nvPr>
            <p:ph type="sldNum" sz="quarter" idx="15"/>
          </p:nvPr>
        </p:nvSpPr>
        <p:spPr/>
        <p:txBody>
          <a:bodyPr/>
          <a:lstStyle/>
          <a:p>
            <a:fld id="{7BD6E532-3C9D-45B1-B4A1-C38FD1D1196C}" type="slidenum">
              <a:rPr lang="en-US" smtClean="0"/>
              <a:pPr/>
              <a:t>8</a:t>
            </a:fld>
            <a:endParaRPr lang="en-US"/>
          </a:p>
        </p:txBody>
      </p:sp>
      <p:graphicFrame>
        <p:nvGraphicFramePr>
          <p:cNvPr id="44034" name="Object 2"/>
          <p:cNvGraphicFramePr>
            <a:graphicFrameLocks noChangeAspect="1"/>
          </p:cNvGraphicFramePr>
          <p:nvPr/>
        </p:nvGraphicFramePr>
        <p:xfrm>
          <a:off x="685800" y="3048000"/>
          <a:ext cx="7239000" cy="3057525"/>
        </p:xfrm>
        <a:graphic>
          <a:graphicData uri="http://schemas.openxmlformats.org/presentationml/2006/ole">
            <p:oleObj spid="_x0000_s44034" name="Worksheet" r:id="rId3" imgW="6629486" imgH="3057544" progId="Excel.Sheet.12">
              <p:embed/>
            </p:oleObj>
          </a:graphicData>
        </a:graphic>
      </p:graphicFrame>
      <p:sp>
        <p:nvSpPr>
          <p:cNvPr id="8" name="Rectangular Callout 7"/>
          <p:cNvSpPr/>
          <p:nvPr/>
        </p:nvSpPr>
        <p:spPr>
          <a:xfrm>
            <a:off x="533400" y="1371600"/>
            <a:ext cx="2057400" cy="917448"/>
          </a:xfrm>
          <a:prstGeom prst="wedgeRectCallout">
            <a:avLst>
              <a:gd name="adj1" fmla="val 124241"/>
              <a:gd name="adj2" fmla="val 128501"/>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The State sector accounts for a relatively small share of total output</a:t>
            </a:r>
            <a:endParaRPr lang="en-US" sz="1400" b="1" dirty="0"/>
          </a:p>
        </p:txBody>
      </p:sp>
      <p:sp>
        <p:nvSpPr>
          <p:cNvPr id="11" name="Rectangular Callout 10"/>
          <p:cNvSpPr/>
          <p:nvPr/>
        </p:nvSpPr>
        <p:spPr>
          <a:xfrm>
            <a:off x="2819400" y="1219200"/>
            <a:ext cx="2057400" cy="917448"/>
          </a:xfrm>
          <a:prstGeom prst="wedgeRectCallout">
            <a:avLst>
              <a:gd name="adj1" fmla="val 60929"/>
              <a:gd name="adj2" fmla="val 141665"/>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The  Non-State sector accounts for more than 80% of total output, except for Potatoes and  Citrus Fruits</a:t>
            </a:r>
            <a:endParaRPr lang="en-US" sz="1200" b="1" dirty="0"/>
          </a:p>
        </p:txBody>
      </p:sp>
      <p:sp>
        <p:nvSpPr>
          <p:cNvPr id="12" name="Rectangular Callout 11"/>
          <p:cNvSpPr/>
          <p:nvPr/>
        </p:nvSpPr>
        <p:spPr>
          <a:xfrm>
            <a:off x="5334000" y="1219200"/>
            <a:ext cx="2057400" cy="917448"/>
          </a:xfrm>
          <a:prstGeom prst="wedgeRectCallout">
            <a:avLst>
              <a:gd name="adj1" fmla="val 60929"/>
              <a:gd name="adj2" fmla="val 141665"/>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CCS and private farmers account for more than 70% of total output, except for Potatoes and  Citrus Fruits</a:t>
            </a:r>
            <a:endParaRPr lang="en-US" sz="1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563562"/>
          </a:xfrm>
        </p:spPr>
        <p:txBody>
          <a:bodyPr>
            <a:normAutofit/>
          </a:bodyPr>
          <a:lstStyle/>
          <a:p>
            <a:r>
              <a:rPr lang="en-US" sz="2800" dirty="0" smtClean="0"/>
              <a:t>III. Impact of the reforms</a:t>
            </a:r>
            <a:endParaRPr lang="en-US" sz="2800" dirty="0"/>
          </a:p>
        </p:txBody>
      </p:sp>
      <p:sp>
        <p:nvSpPr>
          <p:cNvPr id="3" name="Content Placeholder 2"/>
          <p:cNvSpPr>
            <a:spLocks noGrp="1"/>
          </p:cNvSpPr>
          <p:nvPr>
            <p:ph sz="quarter" idx="1"/>
          </p:nvPr>
        </p:nvSpPr>
        <p:spPr>
          <a:xfrm>
            <a:off x="457200" y="609600"/>
            <a:ext cx="7467600" cy="5559552"/>
          </a:xfrm>
        </p:spPr>
        <p:txBody>
          <a:bodyPr/>
          <a:lstStyle/>
          <a:p>
            <a:pPr>
              <a:buNone/>
            </a:pPr>
            <a:r>
              <a:rPr lang="en-US" sz="1800" dirty="0" smtClean="0"/>
              <a:t>d) Balance of Trade: Agricultural EX and IM</a:t>
            </a:r>
          </a:p>
          <a:p>
            <a:pPr>
              <a:buNone/>
            </a:pPr>
            <a:endParaRPr lang="en-US" dirty="0" smtClean="0"/>
          </a:p>
          <a:p>
            <a:endParaRPr lang="en-US" dirty="0"/>
          </a:p>
        </p:txBody>
      </p:sp>
      <p:sp>
        <p:nvSpPr>
          <p:cNvPr id="4" name="Slide Number Placeholder 3"/>
          <p:cNvSpPr>
            <a:spLocks noGrp="1"/>
          </p:cNvSpPr>
          <p:nvPr>
            <p:ph type="sldNum" sz="quarter" idx="15"/>
          </p:nvPr>
        </p:nvSpPr>
        <p:spPr/>
        <p:txBody>
          <a:bodyPr/>
          <a:lstStyle/>
          <a:p>
            <a:fld id="{7BD6E532-3C9D-45B1-B4A1-C38FD1D1196C}" type="slidenum">
              <a:rPr lang="en-US" smtClean="0"/>
              <a:pPr/>
              <a:t>9</a:t>
            </a:fld>
            <a:endParaRPr lang="en-US"/>
          </a:p>
        </p:txBody>
      </p:sp>
      <p:graphicFrame>
        <p:nvGraphicFramePr>
          <p:cNvPr id="8" name="Chart 7"/>
          <p:cNvGraphicFramePr/>
          <p:nvPr/>
        </p:nvGraphicFramePr>
        <p:xfrm>
          <a:off x="533400" y="1066800"/>
          <a:ext cx="6096000" cy="2667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57200" y="3810000"/>
            <a:ext cx="7696200" cy="3108543"/>
          </a:xfrm>
          <a:prstGeom prst="rect">
            <a:avLst/>
          </a:prstGeom>
          <a:noFill/>
        </p:spPr>
        <p:txBody>
          <a:bodyPr wrap="square" rtlCol="0">
            <a:spAutoFit/>
          </a:bodyPr>
          <a:lstStyle/>
          <a:p>
            <a:pPr>
              <a:buFont typeface="Arial" pitchFamily="34" charset="0"/>
              <a:buChar char="•"/>
            </a:pPr>
            <a:r>
              <a:rPr lang="en-US" sz="1400" dirty="0" smtClean="0"/>
              <a:t>Despite ongoing efforts to substitute food and agricultural imports, </a:t>
            </a:r>
            <a:r>
              <a:rPr lang="en-US" sz="1400" b="1" dirty="0" smtClean="0"/>
              <a:t>Cuba remains highly dependent on the external sector to meet the nutritional needs of its 11.2 million population</a:t>
            </a:r>
            <a:r>
              <a:rPr lang="en-US" sz="1400" dirty="0" smtClean="0"/>
              <a:t>.</a:t>
            </a:r>
          </a:p>
          <a:p>
            <a:pPr>
              <a:buFont typeface="Arial" pitchFamily="34" charset="0"/>
              <a:buChar char="•"/>
            </a:pPr>
            <a:r>
              <a:rPr lang="en-US" sz="1400" dirty="0" smtClean="0"/>
              <a:t>The island </a:t>
            </a:r>
            <a:r>
              <a:rPr lang="en-US" sz="1400" b="1" dirty="0" smtClean="0"/>
              <a:t>currently imports 80% of all the food and agricultural products </a:t>
            </a:r>
            <a:r>
              <a:rPr lang="en-US" sz="1400" dirty="0" smtClean="0"/>
              <a:t>consumed by its population.</a:t>
            </a:r>
          </a:p>
          <a:p>
            <a:endParaRPr lang="en-US" sz="1400" dirty="0" smtClean="0"/>
          </a:p>
          <a:p>
            <a:r>
              <a:rPr lang="en-US" sz="1400" b="1" u="sng" dirty="0" smtClean="0"/>
              <a:t>2011: </a:t>
            </a:r>
          </a:p>
          <a:p>
            <a:pPr>
              <a:buFont typeface="Arial" pitchFamily="34" charset="0"/>
              <a:buChar char="•"/>
            </a:pPr>
            <a:r>
              <a:rPr lang="en-US" sz="1400" dirty="0" smtClean="0"/>
              <a:t>Agricultural imports reached $1.8 billion USD, representing 13.4% of Cuba’s total</a:t>
            </a:r>
          </a:p>
          <a:p>
            <a:pPr>
              <a:buFont typeface="Arial" pitchFamily="34" charset="0"/>
              <a:buChar char="•"/>
            </a:pPr>
            <a:r>
              <a:rPr lang="en-US" sz="1400" dirty="0" smtClean="0"/>
              <a:t>m</a:t>
            </a:r>
            <a:r>
              <a:rPr lang="en-US" sz="1400" dirty="0" smtClean="0"/>
              <a:t>erchandise imports.</a:t>
            </a:r>
          </a:p>
          <a:p>
            <a:endParaRPr lang="en-US" sz="1400" dirty="0" smtClean="0"/>
          </a:p>
          <a:p>
            <a:r>
              <a:rPr lang="en-US" sz="1400" b="1" u="sng" dirty="0" smtClean="0"/>
              <a:t>2016</a:t>
            </a:r>
          </a:p>
          <a:p>
            <a:pPr>
              <a:buFont typeface="Arial" pitchFamily="34" charset="0"/>
              <a:buChar char="•"/>
            </a:pPr>
            <a:r>
              <a:rPr lang="en-US" sz="1400" dirty="0" smtClean="0"/>
              <a:t>Agricultural </a:t>
            </a:r>
            <a:r>
              <a:rPr lang="en-US" sz="1400" dirty="0" smtClean="0"/>
              <a:t>imports </a:t>
            </a:r>
            <a:r>
              <a:rPr lang="en-US" sz="1400" dirty="0" smtClean="0"/>
              <a:t>reached $</a:t>
            </a:r>
            <a:r>
              <a:rPr lang="en-US" sz="1400" dirty="0" smtClean="0"/>
              <a:t>1.78 </a:t>
            </a:r>
            <a:r>
              <a:rPr lang="en-US" sz="1400" dirty="0" smtClean="0"/>
              <a:t>billion USD, representing </a:t>
            </a:r>
            <a:r>
              <a:rPr lang="en-US" sz="1400" dirty="0" smtClean="0"/>
              <a:t>17.3% </a:t>
            </a:r>
            <a:r>
              <a:rPr lang="en-US" sz="1400" dirty="0" smtClean="0"/>
              <a:t>of Cuba’s total</a:t>
            </a:r>
          </a:p>
          <a:p>
            <a:pPr>
              <a:buFont typeface="Arial" pitchFamily="34" charset="0"/>
              <a:buChar char="•"/>
            </a:pPr>
            <a:r>
              <a:rPr lang="en-US" sz="1400" dirty="0" smtClean="0"/>
              <a:t>merchandise </a:t>
            </a:r>
            <a:r>
              <a:rPr lang="en-US" sz="1400" dirty="0" smtClean="0"/>
              <a:t>imports.</a:t>
            </a:r>
          </a:p>
          <a:p>
            <a:endParaRPr 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1471</TotalTime>
  <Words>1311</Words>
  <Application>Microsoft Office PowerPoint</Application>
  <PresentationFormat>On-screen Show (4:3)</PresentationFormat>
  <Paragraphs>130</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Oriel</vt:lpstr>
      <vt:lpstr>Microsoft Office Excel Worksheet</vt:lpstr>
      <vt:lpstr>“Prospects for Cuban Agriculture under a New Leadership” </vt:lpstr>
      <vt:lpstr>outline</vt:lpstr>
      <vt:lpstr>I. CUBAN AGRICULTURE: SOME STYLISTIC FACTS</vt:lpstr>
      <vt:lpstr>ii. CUBA’S AGRICULTURAL REFORMS: 2007 - PRESENT</vt:lpstr>
      <vt:lpstr>III. Impact of the reforms</vt:lpstr>
      <vt:lpstr>III. Impact of the reforms</vt:lpstr>
      <vt:lpstr>III. Impact of the reforms</vt:lpstr>
      <vt:lpstr>III. Impact of the reforms</vt:lpstr>
      <vt:lpstr>III. Impact of the reforms</vt:lpstr>
      <vt:lpstr>IV. PROPECTS FOR CUBAN AGRICULTURE UNDER A NEW LEADERSHIP?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“Prospects for Cuban Agriculture under a New Leadership”</dc:title>
  <dc:creator>Windows User</dc:creator>
  <cp:lastModifiedBy>Windows User</cp:lastModifiedBy>
  <cp:revision>21</cp:revision>
  <dcterms:created xsi:type="dcterms:W3CDTF">2018-05-30T05:05:33Z</dcterms:created>
  <dcterms:modified xsi:type="dcterms:W3CDTF">2018-06-05T16:40:41Z</dcterms:modified>
</cp:coreProperties>
</file>